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722" r:id="rId2"/>
  </p:sldMasterIdLst>
  <p:notesMasterIdLst>
    <p:notesMasterId r:id="rId37"/>
  </p:notesMasterIdLst>
  <p:handoutMasterIdLst>
    <p:handoutMasterId r:id="rId38"/>
  </p:handoutMasterIdLst>
  <p:sldIdLst>
    <p:sldId id="256" r:id="rId3"/>
    <p:sldId id="257" r:id="rId4"/>
    <p:sldId id="267" r:id="rId5"/>
    <p:sldId id="266" r:id="rId6"/>
    <p:sldId id="269" r:id="rId7"/>
    <p:sldId id="301" r:id="rId8"/>
    <p:sldId id="271" r:id="rId9"/>
    <p:sldId id="302" r:id="rId10"/>
    <p:sldId id="258" r:id="rId11"/>
    <p:sldId id="260" r:id="rId12"/>
    <p:sldId id="261" r:id="rId13"/>
    <p:sldId id="274" r:id="rId14"/>
    <p:sldId id="262" r:id="rId15"/>
    <p:sldId id="263" r:id="rId16"/>
    <p:sldId id="264" r:id="rId17"/>
    <p:sldId id="272" r:id="rId18"/>
    <p:sldId id="273" r:id="rId19"/>
    <p:sldId id="291" r:id="rId20"/>
    <p:sldId id="275" r:id="rId21"/>
    <p:sldId id="276" r:id="rId22"/>
    <p:sldId id="292" r:id="rId23"/>
    <p:sldId id="277" r:id="rId24"/>
    <p:sldId id="295" r:id="rId25"/>
    <p:sldId id="296" r:id="rId26"/>
    <p:sldId id="297" r:id="rId27"/>
    <p:sldId id="303" r:id="rId28"/>
    <p:sldId id="298" r:id="rId29"/>
    <p:sldId id="304" r:id="rId30"/>
    <p:sldId id="300" r:id="rId31"/>
    <p:sldId id="299" r:id="rId32"/>
    <p:sldId id="305" r:id="rId33"/>
    <p:sldId id="306" r:id="rId34"/>
    <p:sldId id="307" r:id="rId35"/>
    <p:sldId id="285" r:id="rId36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39"/>
      <p:bold r:id="rId40"/>
      <p:italic r:id="rId41"/>
      <p:boldItalic r:id="rId42"/>
    </p:embeddedFont>
    <p:embeddedFont>
      <p:font typeface="Trebuchet MS" panose="020B060302020202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algn="l" rtl="0" fontAlgn="base">
      <a:lnSpc>
        <a:spcPct val="95000"/>
      </a:lnSpc>
      <a:spcBef>
        <a:spcPct val="50000"/>
      </a:spcBef>
      <a:spcAft>
        <a:spcPct val="0"/>
      </a:spcAft>
      <a:buClr>
        <a:schemeClr val="folHlink"/>
      </a:buClr>
      <a:buFont typeface="Wingdings" pitchFamily="2" charset="2"/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lnSpc>
        <a:spcPct val="95000"/>
      </a:lnSpc>
      <a:spcBef>
        <a:spcPct val="50000"/>
      </a:spcBef>
      <a:spcAft>
        <a:spcPct val="0"/>
      </a:spcAft>
      <a:buClr>
        <a:schemeClr val="folHlink"/>
      </a:buClr>
      <a:buFont typeface="Wingdings" pitchFamily="2" charset="2"/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lnSpc>
        <a:spcPct val="95000"/>
      </a:lnSpc>
      <a:spcBef>
        <a:spcPct val="50000"/>
      </a:spcBef>
      <a:spcAft>
        <a:spcPct val="0"/>
      </a:spcAft>
      <a:buClr>
        <a:schemeClr val="folHlink"/>
      </a:buClr>
      <a:buFont typeface="Wingdings" pitchFamily="2" charset="2"/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lnSpc>
        <a:spcPct val="95000"/>
      </a:lnSpc>
      <a:spcBef>
        <a:spcPct val="50000"/>
      </a:spcBef>
      <a:spcAft>
        <a:spcPct val="0"/>
      </a:spcAft>
      <a:buClr>
        <a:schemeClr val="folHlink"/>
      </a:buClr>
      <a:buFont typeface="Wingdings" pitchFamily="2" charset="2"/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lnSpc>
        <a:spcPct val="95000"/>
      </a:lnSpc>
      <a:spcBef>
        <a:spcPct val="50000"/>
      </a:spcBef>
      <a:spcAft>
        <a:spcPct val="0"/>
      </a:spcAft>
      <a:buClr>
        <a:schemeClr val="folHlink"/>
      </a:buClr>
      <a:buFont typeface="Wingdings" pitchFamily="2" charset="2"/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688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00"/>
  </p:normalViewPr>
  <p:slideViewPr>
    <p:cSldViewPr>
      <p:cViewPr varScale="1">
        <p:scale>
          <a:sx n="53" d="100"/>
          <a:sy n="53" d="100"/>
        </p:scale>
        <p:origin x="112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0FD5EB17-59FF-4E04-B0BE-F5246036EF5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90527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 smtClean="0"/>
              <a:t>Kliknij, aby edytować style wzorca tekstu</a:t>
            </a:r>
          </a:p>
          <a:p>
            <a:pPr lvl="1"/>
            <a:r>
              <a:rPr lang="pl-PL" altLang="pl-PL" noProof="0" smtClean="0"/>
              <a:t>Drugi poziom</a:t>
            </a:r>
          </a:p>
          <a:p>
            <a:pPr lvl="2"/>
            <a:r>
              <a:rPr lang="pl-PL" altLang="pl-PL" noProof="0" smtClean="0"/>
              <a:t>Trzeci poziom</a:t>
            </a:r>
          </a:p>
          <a:p>
            <a:pPr lvl="3"/>
            <a:r>
              <a:rPr lang="pl-PL" altLang="pl-PL" noProof="0" smtClean="0"/>
              <a:t>Czwarty poziom</a:t>
            </a:r>
          </a:p>
          <a:p>
            <a:pPr lvl="4"/>
            <a:r>
              <a:rPr lang="pl-PL" altLang="pl-PL" noProof="0" smtClean="0"/>
              <a:t>Piąty poziom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1BD2F2C-4DD8-4692-BF89-8FF381FCC11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73991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7924C7B-5AAD-4FCE-A80A-D31E264AC471}" type="slidenum">
              <a:rPr lang="pl-PL" altLang="pl-PL">
                <a:latin typeface="Arial" charset="0"/>
              </a:rPr>
              <a:pPr eaLnBrk="1" hangingPunct="1"/>
              <a:t>1</a:t>
            </a:fld>
            <a:endParaRPr lang="pl-PL" altLang="pl-PL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513180D-7C36-4EF0-A368-9199EFE6E7C0}" type="slidenum">
              <a:rPr lang="pl-PL" altLang="pl-PL">
                <a:latin typeface="Arial" charset="0"/>
              </a:rPr>
              <a:pPr eaLnBrk="1" hangingPunct="1"/>
              <a:t>10</a:t>
            </a:fld>
            <a:endParaRPr lang="pl-PL" altLang="pl-PL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2443219-CDA3-4A47-A4F4-F2BD332799AE}" type="slidenum">
              <a:rPr lang="pl-PL" altLang="pl-PL">
                <a:latin typeface="Arial" charset="0"/>
              </a:rPr>
              <a:pPr eaLnBrk="1" hangingPunct="1"/>
              <a:t>11</a:t>
            </a:fld>
            <a:endParaRPr lang="pl-PL" altLang="pl-PL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A55D39B-9411-41B3-9722-23CC8BD61339}" type="slidenum">
              <a:rPr lang="pl-PL" altLang="pl-PL">
                <a:latin typeface="Arial" charset="0"/>
              </a:rPr>
              <a:pPr eaLnBrk="1" hangingPunct="1"/>
              <a:t>13</a:t>
            </a:fld>
            <a:endParaRPr lang="pl-PL" altLang="pl-PL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74CA1FC-0711-42D4-9EE2-09789CA0A8EB}" type="slidenum">
              <a:rPr lang="pl-PL" altLang="pl-PL">
                <a:latin typeface="Arial" charset="0"/>
              </a:rPr>
              <a:pPr eaLnBrk="1" hangingPunct="1"/>
              <a:t>14</a:t>
            </a:fld>
            <a:endParaRPr lang="pl-PL" altLang="pl-PL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11FF331-C073-4C6B-8348-B0FA7443B9D9}" type="slidenum">
              <a:rPr lang="pl-PL" altLang="pl-PL">
                <a:latin typeface="Arial" charset="0"/>
              </a:rPr>
              <a:pPr eaLnBrk="1" hangingPunct="1"/>
              <a:t>15</a:t>
            </a:fld>
            <a:endParaRPr lang="pl-PL" altLang="pl-PL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92EF47A-A21A-4CC5-A32E-03CB7E19800D}" type="slidenum">
              <a:rPr lang="pl-PL" altLang="pl-PL">
                <a:latin typeface="Arial" charset="0"/>
              </a:rPr>
              <a:pPr eaLnBrk="1" hangingPunct="1"/>
              <a:t>23</a:t>
            </a:fld>
            <a:endParaRPr lang="pl-PL" altLang="pl-PL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F35F171-220F-46BA-8488-69C4E516E576}" type="slidenum">
              <a:rPr lang="pl-PL" altLang="pl-PL">
                <a:latin typeface="Arial" charset="0"/>
              </a:rPr>
              <a:pPr eaLnBrk="1" hangingPunct="1"/>
              <a:t>24</a:t>
            </a:fld>
            <a:endParaRPr lang="pl-PL" altLang="pl-PL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7665B6F-3CFB-429D-8A85-FAFF0D8EC28C}" type="slidenum">
              <a:rPr lang="pl-PL" altLang="pl-PL">
                <a:latin typeface="Arial" charset="0"/>
              </a:rPr>
              <a:pPr eaLnBrk="1" hangingPunct="1"/>
              <a:t>25</a:t>
            </a:fld>
            <a:endParaRPr lang="pl-PL" altLang="pl-PL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7665B6F-3CFB-429D-8A85-FAFF0D8EC28C}" type="slidenum">
              <a:rPr lang="pl-PL" altLang="pl-PL">
                <a:latin typeface="Arial" charset="0"/>
              </a:rPr>
              <a:pPr eaLnBrk="1" hangingPunct="1"/>
              <a:t>26</a:t>
            </a:fld>
            <a:endParaRPr lang="pl-PL" altLang="pl-PL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629632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9A57FBB-04FE-4F30-AD9D-D5D4B7C0D364}" type="slidenum">
              <a:rPr lang="pl-PL" altLang="pl-PL">
                <a:latin typeface="Arial" charset="0"/>
              </a:rPr>
              <a:pPr eaLnBrk="1" hangingPunct="1"/>
              <a:t>27</a:t>
            </a:fld>
            <a:endParaRPr lang="pl-PL" altLang="pl-PL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96C10F7-F8C9-4F16-A5CA-FDA55BC84E26}" type="slidenum">
              <a:rPr lang="pl-PL" altLang="pl-PL">
                <a:latin typeface="Arial" charset="0"/>
              </a:rPr>
              <a:pPr eaLnBrk="1" hangingPunct="1"/>
              <a:t>2</a:t>
            </a:fld>
            <a:endParaRPr lang="pl-PL" altLang="pl-PL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9A57FBB-04FE-4F30-AD9D-D5D4B7C0D364}" type="slidenum">
              <a:rPr lang="pl-PL" altLang="pl-PL">
                <a:latin typeface="Arial" charset="0"/>
              </a:rPr>
              <a:pPr eaLnBrk="1" hangingPunct="1"/>
              <a:t>28</a:t>
            </a:fld>
            <a:endParaRPr lang="pl-PL" altLang="pl-PL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944464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9A57FBB-04FE-4F30-AD9D-D5D4B7C0D364}" type="slidenum">
              <a:rPr lang="pl-PL" altLang="pl-PL">
                <a:latin typeface="Arial" charset="0"/>
              </a:rPr>
              <a:pPr eaLnBrk="1" hangingPunct="1"/>
              <a:t>29</a:t>
            </a:fld>
            <a:endParaRPr lang="pl-PL" altLang="pl-PL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9A57FBB-04FE-4F30-AD9D-D5D4B7C0D364}" type="slidenum">
              <a:rPr lang="pl-PL" altLang="pl-PL">
                <a:latin typeface="Arial" charset="0"/>
              </a:rPr>
              <a:pPr eaLnBrk="1" hangingPunct="1"/>
              <a:t>30</a:t>
            </a:fld>
            <a:endParaRPr lang="pl-PL" altLang="pl-PL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9A57FBB-04FE-4F30-AD9D-D5D4B7C0D364}" type="slidenum">
              <a:rPr lang="pl-PL" altLang="pl-PL">
                <a:latin typeface="Arial" charset="0"/>
              </a:rPr>
              <a:pPr eaLnBrk="1" hangingPunct="1"/>
              <a:t>31</a:t>
            </a:fld>
            <a:endParaRPr lang="pl-PL" altLang="pl-PL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425266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9A57FBB-04FE-4F30-AD9D-D5D4B7C0D364}" type="slidenum">
              <a:rPr lang="pl-PL" altLang="pl-PL">
                <a:latin typeface="Arial" charset="0"/>
              </a:rPr>
              <a:pPr eaLnBrk="1" hangingPunct="1"/>
              <a:t>32</a:t>
            </a:fld>
            <a:endParaRPr lang="pl-PL" altLang="pl-PL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691753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9A57FBB-04FE-4F30-AD9D-D5D4B7C0D364}" type="slidenum">
              <a:rPr lang="pl-PL" altLang="pl-PL">
                <a:latin typeface="Arial" charset="0"/>
              </a:rPr>
              <a:pPr eaLnBrk="1" hangingPunct="1"/>
              <a:t>33</a:t>
            </a:fld>
            <a:endParaRPr lang="pl-PL" altLang="pl-PL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660894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119381B-3646-4A80-AC57-DECBFBD3F66E}" type="slidenum">
              <a:rPr lang="pl-PL" altLang="pl-PL">
                <a:latin typeface="Arial" charset="0"/>
              </a:rPr>
              <a:pPr eaLnBrk="1" hangingPunct="1"/>
              <a:t>3</a:t>
            </a:fld>
            <a:endParaRPr lang="pl-PL" altLang="pl-PL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F75DE69-3E25-4E4D-BC7D-B06A3EC4368B}" type="slidenum">
              <a:rPr lang="pl-PL" altLang="pl-PL">
                <a:latin typeface="Arial" charset="0"/>
              </a:rPr>
              <a:pPr eaLnBrk="1" hangingPunct="1"/>
              <a:t>4</a:t>
            </a:fld>
            <a:endParaRPr lang="pl-PL" altLang="pl-PL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053C8A1-5111-433D-A954-E9E6D1C26605}" type="slidenum">
              <a:rPr lang="pl-PL" altLang="pl-PL">
                <a:latin typeface="Arial" charset="0"/>
              </a:rPr>
              <a:pPr eaLnBrk="1" hangingPunct="1"/>
              <a:t>5</a:t>
            </a:fld>
            <a:endParaRPr lang="pl-PL" altLang="pl-PL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053C8A1-5111-433D-A954-E9E6D1C26605}" type="slidenum">
              <a:rPr lang="pl-PL" altLang="pl-PL">
                <a:latin typeface="Arial" charset="0"/>
              </a:rPr>
              <a:pPr eaLnBrk="1" hangingPunct="1"/>
              <a:t>6</a:t>
            </a:fld>
            <a:endParaRPr lang="pl-PL" altLang="pl-PL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812678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4CB8627-8E28-43B3-9440-5531901A41C2}" type="slidenum">
              <a:rPr lang="pl-PL" altLang="pl-PL">
                <a:latin typeface="Arial" charset="0"/>
              </a:rPr>
              <a:pPr eaLnBrk="1" hangingPunct="1"/>
              <a:t>7</a:t>
            </a:fld>
            <a:endParaRPr lang="pl-PL" altLang="pl-PL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4CB8627-8E28-43B3-9440-5531901A41C2}" type="slidenum">
              <a:rPr lang="pl-PL" altLang="pl-PL">
                <a:latin typeface="Arial" charset="0"/>
              </a:rPr>
              <a:pPr eaLnBrk="1" hangingPunct="1"/>
              <a:t>8</a:t>
            </a:fld>
            <a:endParaRPr lang="pl-PL" altLang="pl-PL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998713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1BA4142-DE1C-450E-BE9A-288BE914F29B}" type="slidenum">
              <a:rPr lang="pl-PL" altLang="pl-PL">
                <a:latin typeface="Arial" charset="0"/>
              </a:rPr>
              <a:pPr eaLnBrk="1" hangingPunct="1"/>
              <a:t>9</a:t>
            </a:fld>
            <a:endParaRPr lang="pl-PL" altLang="pl-PL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altLang="pl-PL" noProof="0" smtClean="0"/>
              <a:t>Kliknij, aby edytować styl wzorca tytułu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l-PL" altLang="pl-PL" noProof="0" smtClean="0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A7987AC8-1F45-4F40-B126-D5BF0C6103E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7900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6A4A2-38BB-4985-A9C0-57D0278BC59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2681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5E8A6-1FA1-4234-BC41-04C91ACF9FB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2108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144780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713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pl-PL" altLang="pl-PL" noProof="0" smtClean="0"/>
              <a:t>Kliknij, aby edytować styl wzorca tytułu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pl-PL" altLang="pl-PL" noProof="0" smtClean="0"/>
              <a:t>Kliknij, aby edytować styl wzorca podtytułu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ADEA75-CF32-4F29-99D3-A93DC07B791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60343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FCE76-2C7C-4731-B37C-AAF8FA591C9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47112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8A7D2-DCB1-408E-B243-1BA3E6524FB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49036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8A41F-85DD-402F-B827-9D2BFE413A1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05718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70389-0B10-412C-B261-82216BC83C7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11685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EBD7F-9C80-4C8B-9D30-4873F3C66D1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03258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6E746-332D-4BA6-B760-180C6F4E2AB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52859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69C88-7814-4405-A926-8423F66295E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5518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A279-92B6-4CF2-991C-9DC326C5CA2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58698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6F41E-EE71-451A-A839-F9911F22BDD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21059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C4012-07E1-4B56-BBA3-F461A8FB31E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46885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A3EF5-DCF1-452C-8B26-077574EFB5F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2840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4E382-D308-4F5F-A3E4-47D7C1E4138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6985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AE24E-0FD4-40E8-B3D1-5A8B906955C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4866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C6C7A-5FD0-4506-9FB7-23C54B2484D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3434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03CE4-2DF4-47B9-984B-593277AD8AA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0858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D891C-8732-4E7B-8034-90D44106C7B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5845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42B2B-DDF0-4240-BE9F-B17E081AA6D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7617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0E443-4628-4DD9-97EA-20AEED224EB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2531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smtClean="0">
                <a:latin typeface="+mn-lt"/>
              </a:defRPr>
            </a:lvl1pPr>
          </a:lstStyle>
          <a:p>
            <a:pPr>
              <a:defRPr/>
            </a:pPr>
            <a:fld id="{9ED38ABA-A485-4CBB-A79D-8AE4117D9C8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09600" y="981075"/>
            <a:ext cx="7958138" cy="109538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24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324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324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fld id="{2DEAC98A-156F-4C25-BB57-6FFECE1EF15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i.org.pl/strategia.php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du.rsei.umk.pl/mpti/course/category.php?id=3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historiainformatyki.pl/historia/teczka.php?nonav=0&amp;&amp;nrar=6&amp;nrzesp=6&amp;sygn=V/1/11&amp;folder=0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xi-zjazd.pti.org.pl/wiki/Strona_g&#322;&#243;wna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xiii-zjazd.pti.org.pl/wiki/Strategia_2020-2025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71400"/>
            <a:ext cx="7772400" cy="1371600"/>
          </a:xfrm>
        </p:spPr>
        <p:txBody>
          <a:bodyPr/>
          <a:lstStyle/>
          <a:p>
            <a:pPr eaLnBrk="1" hangingPunct="1"/>
            <a:r>
              <a:rPr lang="pl-PL" altLang="pl-PL" smtClean="0"/>
              <a:t/>
            </a:r>
            <a:br>
              <a:rPr lang="pl-PL" altLang="pl-PL" smtClean="0"/>
            </a:br>
            <a:endParaRPr lang="pl-PL" altLang="pl-PL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7650" y="3468688"/>
            <a:ext cx="7010400" cy="1600200"/>
          </a:xfrm>
        </p:spPr>
        <p:txBody>
          <a:bodyPr/>
          <a:lstStyle/>
          <a:p>
            <a:pPr eaLnBrk="1" hangingPunct="1"/>
            <a:endParaRPr lang="pl-PL" altLang="pl-PL" smtClean="0"/>
          </a:p>
          <a:p>
            <a:pPr eaLnBrk="1" hangingPunct="1"/>
            <a:endParaRPr lang="pl-PL" altLang="pl-PL" smtClean="0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3952875" y="3128963"/>
            <a:ext cx="12382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graphicFrame>
        <p:nvGraphicFramePr>
          <p:cNvPr id="2089" name="Group 41"/>
          <p:cNvGraphicFramePr>
            <a:graphicFrameLocks noGrp="1"/>
          </p:cNvGraphicFramePr>
          <p:nvPr/>
        </p:nvGraphicFramePr>
        <p:xfrm>
          <a:off x="468313" y="549275"/>
          <a:ext cx="1238250" cy="487620"/>
        </p:xfrm>
        <a:graphic>
          <a:graphicData uri="http://schemas.openxmlformats.org/drawingml/2006/table">
            <a:tbl>
              <a:tblPr/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000066"/>
                        </a:buClr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rgbClr val="000066"/>
                        </a:buClr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l-PL" altLang="pl-PL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690" marB="4569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27" name="Text Box 16"/>
          <p:cNvSpPr txBox="1">
            <a:spLocks noChangeArrowheads="1"/>
          </p:cNvSpPr>
          <p:nvPr/>
        </p:nvSpPr>
        <p:spPr bwMode="auto">
          <a:xfrm>
            <a:off x="323528" y="1751275"/>
            <a:ext cx="8352606" cy="49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r>
              <a:rPr lang="pl-PL" altLang="pl-PL" sz="3200" b="1" dirty="0">
                <a:latin typeface="Trebuchet MS" pitchFamily="34" charset="0"/>
              </a:rPr>
              <a:t>Strategia </a:t>
            </a:r>
            <a:r>
              <a:rPr lang="pl-PL" altLang="pl-PL" sz="3200" b="1" dirty="0" smtClean="0">
                <a:latin typeface="Trebuchet MS" pitchFamily="34" charset="0"/>
              </a:rPr>
              <a:t>organizacji – część I</a:t>
            </a:r>
            <a:endParaRPr lang="pl-PL" altLang="pl-PL" sz="3200" b="1" dirty="0">
              <a:latin typeface="Trebuchet MS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r>
              <a:rPr lang="pl-PL" altLang="pl-PL" sz="2000" dirty="0">
                <a:latin typeface="Trebuchet MS" pitchFamily="34" charset="0"/>
              </a:rPr>
              <a:t>Wprowadzenie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pl-PL" altLang="pl-PL" sz="3200" b="1" dirty="0" smtClean="0">
                <a:latin typeface="Trebuchet MS" pitchFamily="34" charset="0"/>
              </a:rPr>
              <a:t>Strategia w PTI – część II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pl-PL" altLang="pl-PL" sz="2000" dirty="0" smtClean="0">
                <a:latin typeface="Trebuchet MS" pitchFamily="34" charset="0"/>
              </a:rPr>
              <a:t>Konkluzja</a:t>
            </a:r>
            <a:endParaRPr lang="pl-PL" altLang="pl-PL" sz="2000" dirty="0" smtClean="0">
              <a:latin typeface="Trebuchet MS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pl-PL" altLang="pl-PL" sz="3200" b="1" smtClean="0">
                <a:latin typeface="Trebuchet MS" pitchFamily="34" charset="0"/>
              </a:rPr>
              <a:t>Historia strategii </a:t>
            </a:r>
            <a:r>
              <a:rPr lang="pl-PL" altLang="pl-PL" sz="3200" b="1" dirty="0" smtClean="0">
                <a:latin typeface="Trebuchet MS" pitchFamily="34" charset="0"/>
              </a:rPr>
              <a:t>PTI </a:t>
            </a:r>
            <a:r>
              <a:rPr lang="pl-PL" altLang="pl-PL" sz="3200" b="1" dirty="0">
                <a:latin typeface="Trebuchet MS" pitchFamily="34" charset="0"/>
              </a:rPr>
              <a:t>– część </a:t>
            </a:r>
            <a:r>
              <a:rPr lang="pl-PL" altLang="pl-PL" sz="3200" b="1" dirty="0" smtClean="0">
                <a:latin typeface="Trebuchet MS" pitchFamily="34" charset="0"/>
              </a:rPr>
              <a:t>III</a:t>
            </a:r>
            <a:endParaRPr lang="pl-PL" altLang="pl-PL" sz="3200" b="1" dirty="0">
              <a:latin typeface="Trebuchet MS" pitchFamily="34" charset="0"/>
            </a:endParaRPr>
          </a:p>
          <a:p>
            <a:pPr eaLnBrk="1" hangingPunct="1">
              <a:lnSpc>
                <a:spcPct val="100000"/>
              </a:lnSpc>
              <a:buClrTx/>
            </a:pPr>
            <a:endParaRPr lang="pl-PL" altLang="pl-PL" sz="2400" dirty="0">
              <a:latin typeface="Trebuchet MS" pitchFamily="34" charset="0"/>
            </a:endParaRPr>
          </a:p>
          <a:p>
            <a:pPr eaLnBrk="1" hangingPunct="1">
              <a:lnSpc>
                <a:spcPct val="100000"/>
              </a:lnSpc>
              <a:buClrTx/>
            </a:pPr>
            <a:r>
              <a:rPr lang="pl-PL" altLang="pl-PL" sz="2000" dirty="0" smtClean="0">
                <a:latin typeface="Trebuchet MS" pitchFamily="34" charset="0"/>
              </a:rPr>
              <a:t>Bydgoszcz – Białystok, wrzesień 2019 r.</a:t>
            </a:r>
          </a:p>
          <a:p>
            <a:pPr eaLnBrk="1" hangingPunct="1">
              <a:lnSpc>
                <a:spcPct val="100000"/>
              </a:lnSpc>
              <a:buClrTx/>
            </a:pPr>
            <a:r>
              <a:rPr lang="pl-PL" altLang="pl-PL" sz="2000" dirty="0" smtClean="0">
                <a:latin typeface="Trebuchet MS" pitchFamily="34" charset="0"/>
              </a:rPr>
              <a:t>Materiał na naradę strategiczną w Białymstoku 13 – 15 IX 2019 r.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pl-PL" altLang="pl-PL" dirty="0">
              <a:latin typeface="Trebuchet MS" pitchFamily="34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pl-PL" altLang="pl-PL" dirty="0">
              <a:latin typeface="Trebuchet MS" pitchFamily="34" charset="0"/>
            </a:endParaRPr>
          </a:p>
        </p:txBody>
      </p:sp>
      <p:sp>
        <p:nvSpPr>
          <p:cNvPr id="5128" name="Text Box 17"/>
          <p:cNvSpPr txBox="1">
            <a:spLocks noChangeArrowheads="1"/>
          </p:cNvSpPr>
          <p:nvPr/>
        </p:nvSpPr>
        <p:spPr bwMode="auto">
          <a:xfrm>
            <a:off x="5868590" y="5957143"/>
            <a:ext cx="446405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l-PL" altLang="pl-PL" dirty="0">
                <a:latin typeface="Trebuchet MS" pitchFamily="34" charset="0"/>
              </a:rPr>
              <a:t>Wiceprezes PTI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l-PL" altLang="pl-PL" dirty="0">
                <a:latin typeface="Trebuchet MS" pitchFamily="34" charset="0"/>
              </a:rPr>
              <a:t>dr inż. Janusz Dorożyński</a:t>
            </a:r>
          </a:p>
        </p:txBody>
      </p:sp>
      <p:pic>
        <p:nvPicPr>
          <p:cNvPr id="5129" name="Picture 42" descr="logo_PTI(p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9263"/>
            <a:ext cx="17684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br>
              <a:rPr lang="pl-PL" altLang="pl-PL" sz="1900" b="1" smtClean="0"/>
            </a:br>
            <a:r>
              <a:rPr lang="pl-PL" altLang="pl-PL" sz="2500" smtClean="0"/>
              <a:t>Zarządzanie strategiczne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4675" y="1340768"/>
            <a:ext cx="8001000" cy="4267200"/>
          </a:xfrm>
        </p:spPr>
        <p:txBody>
          <a:bodyPr/>
          <a:lstStyle/>
          <a:p>
            <a:pPr eaLnBrk="1" hangingPunct="1"/>
            <a:r>
              <a:rPr lang="pl-PL" altLang="pl-PL" sz="2100" dirty="0" smtClean="0"/>
              <a:t>Organizacje powoływane na czas nieokreślony mają własny </a:t>
            </a:r>
            <a:r>
              <a:rPr lang="pl-PL" altLang="pl-PL" sz="2100" b="1" dirty="0" smtClean="0"/>
              <a:t>cel</a:t>
            </a:r>
            <a:r>
              <a:rPr lang="pl-PL" altLang="pl-PL" sz="2100" dirty="0" smtClean="0"/>
              <a:t>, niezależny od wizji, misji bądź celów, dla których zostały powołane - </a:t>
            </a:r>
            <a:r>
              <a:rPr lang="pl-PL" altLang="pl-PL" sz="2100" b="1" dirty="0" smtClean="0"/>
              <a:t>przetrwać jak najdłużej w zmiennym środowisku</a:t>
            </a:r>
            <a:r>
              <a:rPr lang="pl-PL" altLang="pl-PL" sz="2100" dirty="0" smtClean="0"/>
              <a:t>. </a:t>
            </a:r>
          </a:p>
          <a:p>
            <a:pPr eaLnBrk="1" hangingPunct="1"/>
            <a:endParaRPr lang="pl-PL" altLang="pl-PL" sz="2100" dirty="0" smtClean="0"/>
          </a:p>
          <a:p>
            <a:pPr eaLnBrk="1" hangingPunct="1"/>
            <a:r>
              <a:rPr lang="pl-PL" altLang="pl-PL" sz="2100" dirty="0" smtClean="0"/>
              <a:t>Organizacja tworzy wartości dla jej </a:t>
            </a:r>
            <a:r>
              <a:rPr lang="pl-PL" altLang="pl-PL" sz="2100" b="1" dirty="0" smtClean="0"/>
              <a:t>interesariuszy</a:t>
            </a:r>
            <a:r>
              <a:rPr lang="pl-PL" altLang="pl-PL" sz="2100" dirty="0" smtClean="0"/>
              <a:t> – klientów, udziałowców, pracowników, kadry zarządczej, władz państwowych i samorządowych oraz organizacji pozarządowych oraz wymieniający z nimi te wartości na inne wartości (np. zasoby, akceptację społeczną) niezbędne jej do przetrwania i rozwoju. </a:t>
            </a:r>
          </a:p>
          <a:p>
            <a:pPr eaLnBrk="1" hangingPunct="1"/>
            <a:endParaRPr lang="pl-PL" altLang="pl-PL" sz="2100" dirty="0" smtClean="0"/>
          </a:p>
          <a:p>
            <a:pPr eaLnBrk="1" hangingPunct="1"/>
            <a:r>
              <a:rPr lang="pl-PL" altLang="pl-PL" sz="2100" dirty="0" smtClean="0"/>
              <a:t>Organizacje gospodarcze i wiele organizacji społecznych konkuruje z innymi podmiotami.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br>
              <a:rPr lang="pl-PL" altLang="pl-PL" sz="1900" b="1" smtClean="0"/>
            </a:br>
            <a:r>
              <a:rPr lang="pl-PL" altLang="pl-PL" sz="2500" smtClean="0"/>
              <a:t>Zarządzanie strategiczne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7008" y="1196752"/>
            <a:ext cx="8357479" cy="4968875"/>
          </a:xfrm>
        </p:spPr>
        <p:txBody>
          <a:bodyPr/>
          <a:lstStyle/>
          <a:p>
            <a:pPr marL="412750" indent="-412750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r>
              <a:rPr lang="pl-PL" altLang="pl-PL" sz="2000" dirty="0" smtClean="0"/>
              <a:t>Formułowanie wizji, misji i celów strategicznych organizacji,</a:t>
            </a:r>
          </a:p>
          <a:p>
            <a:pPr marL="412750" indent="-412750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r>
              <a:rPr lang="pl-PL" altLang="pl-PL" sz="2000" dirty="0" smtClean="0"/>
              <a:t>Konkretyzację strategii, zazwyczaj do postaci polityki kierownictwa,</a:t>
            </a:r>
          </a:p>
          <a:p>
            <a:pPr marL="412750" indent="-412750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r>
              <a:rPr lang="pl-PL" altLang="pl-PL" sz="2000" dirty="0" smtClean="0"/>
              <a:t>Zapewnienie kluczowych zasobów: finansowanie organizacji, zapewnienie personelu, kształtowanie harmonijnych relacji z kluczowymi kontrahentami społecznymi,</a:t>
            </a:r>
          </a:p>
          <a:p>
            <a:pPr marL="412750" indent="-412750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r>
              <a:rPr lang="pl-PL" altLang="pl-PL" sz="2000" dirty="0" smtClean="0"/>
              <a:t>Formułowanie strategii walki konkurencyjnej i kierowanie (albo co najmniej nadzór nad) realizacją tej strategii,</a:t>
            </a:r>
          </a:p>
          <a:p>
            <a:pPr marL="412750" indent="-412750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r>
              <a:rPr lang="pl-PL" altLang="pl-PL" sz="2000" dirty="0" smtClean="0"/>
              <a:t>Zarządzanie ryzykiem, często zaliczane do zarządzania finansowego,</a:t>
            </a:r>
          </a:p>
          <a:p>
            <a:pPr marL="412750" indent="-412750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r>
              <a:rPr lang="pl-PL" altLang="pl-PL" sz="2000" dirty="0" smtClean="0"/>
              <a:t>Zarządzanie zmianą,</a:t>
            </a:r>
          </a:p>
          <a:p>
            <a:pPr marL="412750" indent="-412750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r>
              <a:rPr lang="pl-PL" altLang="pl-PL" sz="2000" dirty="0" smtClean="0"/>
              <a:t>Zarządzanie rozwojem organizacji,</a:t>
            </a:r>
          </a:p>
          <a:p>
            <a:pPr marL="412750" indent="-412750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r>
              <a:rPr lang="pl-PL" altLang="pl-PL" sz="2000" dirty="0" smtClean="0"/>
              <a:t>Zarządzanie kryzysowe,</a:t>
            </a:r>
          </a:p>
          <a:p>
            <a:pPr marL="412750" indent="-412750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r>
              <a:rPr lang="pl-PL" altLang="pl-PL" sz="2000" dirty="0" smtClean="0"/>
              <a:t>Zarządzanie wartością organizacji,</a:t>
            </a:r>
          </a:p>
          <a:p>
            <a:pPr marL="412750" indent="-412750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r>
              <a:rPr lang="pl-PL" altLang="pl-PL" sz="2000" dirty="0" smtClean="0"/>
              <a:t>Formułowanie polityki przejęć i fuzji oraz realizacja tej polityki.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br>
              <a:rPr lang="pl-PL" altLang="pl-PL" sz="1900" b="1" smtClean="0"/>
            </a:br>
            <a:r>
              <a:rPr lang="pl-PL" altLang="pl-PL" sz="2500" smtClean="0"/>
              <a:t>Zarządzanie strategiczne</a:t>
            </a:r>
          </a:p>
        </p:txBody>
      </p:sp>
      <p:sp>
        <p:nvSpPr>
          <p:cNvPr id="14339" name="AutoShape 90"/>
          <p:cNvSpPr>
            <a:spLocks noChangeAspect="1" noChangeArrowheads="1"/>
          </p:cNvSpPr>
          <p:nvPr/>
        </p:nvSpPr>
        <p:spPr bwMode="auto">
          <a:xfrm>
            <a:off x="1547813" y="1341438"/>
            <a:ext cx="6119812" cy="5084762"/>
          </a:xfrm>
          <a:prstGeom prst="rect">
            <a:avLst/>
          </a:prstGeom>
          <a:solidFill>
            <a:srgbClr val="CCFFFF">
              <a:alpha val="2392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grpSp>
        <p:nvGrpSpPr>
          <p:cNvPr id="14340" name="Group 91"/>
          <p:cNvGrpSpPr>
            <a:grpSpLocks/>
          </p:cNvGrpSpPr>
          <p:nvPr/>
        </p:nvGrpSpPr>
        <p:grpSpPr bwMode="auto">
          <a:xfrm>
            <a:off x="2198688" y="1716088"/>
            <a:ext cx="4810125" cy="4383087"/>
            <a:chOff x="2512" y="2229"/>
            <a:chExt cx="7574" cy="6904"/>
          </a:xfrm>
        </p:grpSpPr>
        <p:sp>
          <p:nvSpPr>
            <p:cNvPr id="14341" name="Text Box 92"/>
            <p:cNvSpPr txBox="1">
              <a:spLocks noChangeArrowheads="1"/>
            </p:cNvSpPr>
            <p:nvPr/>
          </p:nvSpPr>
          <p:spPr bwMode="auto">
            <a:xfrm>
              <a:off x="2512" y="2229"/>
              <a:ext cx="7440" cy="546"/>
            </a:xfrm>
            <a:prstGeom prst="rect">
              <a:avLst/>
            </a:prstGeom>
            <a:solidFill>
              <a:srgbClr val="FFFF00">
                <a:alpha val="4196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600">
                  <a:latin typeface="Trebuchet MS" pitchFamily="34" charset="0"/>
                </a:rPr>
                <a:t>Wizja organizacji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42" name="Text Box 93"/>
            <p:cNvSpPr txBox="1">
              <a:spLocks noChangeArrowheads="1"/>
            </p:cNvSpPr>
            <p:nvPr/>
          </p:nvSpPr>
          <p:spPr bwMode="auto">
            <a:xfrm>
              <a:off x="2542" y="3273"/>
              <a:ext cx="3495" cy="46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>
                  <a:latin typeface="Trebuchet MS" pitchFamily="34" charset="0"/>
                </a:rPr>
                <a:t>Atuty w firmie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43" name="Text Box 94"/>
            <p:cNvSpPr txBox="1">
              <a:spLocks noChangeArrowheads="1"/>
            </p:cNvSpPr>
            <p:nvPr/>
          </p:nvSpPr>
          <p:spPr bwMode="auto">
            <a:xfrm>
              <a:off x="6538" y="3273"/>
              <a:ext cx="3493" cy="45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>
                  <a:latin typeface="Trebuchet MS" pitchFamily="34" charset="0"/>
                </a:rPr>
                <a:t>Szanse w otoczeniu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44" name="Text Box 95"/>
            <p:cNvSpPr txBox="1">
              <a:spLocks noChangeArrowheads="1"/>
            </p:cNvSpPr>
            <p:nvPr/>
          </p:nvSpPr>
          <p:spPr bwMode="auto">
            <a:xfrm>
              <a:off x="2616" y="4260"/>
              <a:ext cx="7441" cy="44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>
                  <a:latin typeface="Trebuchet MS" pitchFamily="34" charset="0"/>
                </a:rPr>
                <a:t>Misja organizacji</a:t>
              </a: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45" name="Text Box 96"/>
            <p:cNvSpPr txBox="1">
              <a:spLocks noChangeArrowheads="1"/>
            </p:cNvSpPr>
            <p:nvPr/>
          </p:nvSpPr>
          <p:spPr bwMode="auto">
            <a:xfrm>
              <a:off x="2679" y="6082"/>
              <a:ext cx="1542" cy="4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latin typeface="Trebuchet MS" pitchFamily="34" charset="0"/>
                </a:rPr>
                <a:t>Cel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46" name="Text Box 97"/>
            <p:cNvSpPr txBox="1">
              <a:spLocks noChangeArrowheads="1"/>
            </p:cNvSpPr>
            <p:nvPr/>
          </p:nvSpPr>
          <p:spPr bwMode="auto">
            <a:xfrm>
              <a:off x="4614" y="6082"/>
              <a:ext cx="1542" cy="4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latin typeface="Trebuchet MS" pitchFamily="34" charset="0"/>
                </a:rPr>
                <a:t>Cel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47" name="Text Box 98"/>
            <p:cNvSpPr txBox="1">
              <a:spLocks noChangeArrowheads="1"/>
            </p:cNvSpPr>
            <p:nvPr/>
          </p:nvSpPr>
          <p:spPr bwMode="auto">
            <a:xfrm>
              <a:off x="6566" y="6082"/>
              <a:ext cx="1540" cy="4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latin typeface="Trebuchet MS" pitchFamily="34" charset="0"/>
                </a:rPr>
                <a:t>Cel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48" name="Text Box 99"/>
            <p:cNvSpPr txBox="1">
              <a:spLocks noChangeArrowheads="1"/>
            </p:cNvSpPr>
            <p:nvPr/>
          </p:nvSpPr>
          <p:spPr bwMode="auto">
            <a:xfrm>
              <a:off x="8516" y="6082"/>
              <a:ext cx="1542" cy="4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latin typeface="Trebuchet MS" pitchFamily="34" charset="0"/>
                </a:rPr>
                <a:t>Cel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49" name="Text Box 100"/>
            <p:cNvSpPr txBox="1">
              <a:spLocks noChangeArrowheads="1"/>
            </p:cNvSpPr>
            <p:nvPr/>
          </p:nvSpPr>
          <p:spPr bwMode="auto">
            <a:xfrm>
              <a:off x="2585" y="5116"/>
              <a:ext cx="7441" cy="40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 b="1">
                  <a:latin typeface="Trebuchet MS" pitchFamily="34" charset="0"/>
                </a:rPr>
                <a:t>Cele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50" name="Text Box 101"/>
            <p:cNvSpPr txBox="1">
              <a:spLocks noChangeArrowheads="1"/>
            </p:cNvSpPr>
            <p:nvPr/>
          </p:nvSpPr>
          <p:spPr bwMode="auto">
            <a:xfrm>
              <a:off x="2645" y="7078"/>
              <a:ext cx="7441" cy="40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 b="1">
                  <a:latin typeface="Trebuchet MS" pitchFamily="34" charset="0"/>
                </a:rPr>
                <a:t>Działania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cxnSp>
          <p:nvCxnSpPr>
            <p:cNvPr id="14351" name="AutoShape 102"/>
            <p:cNvCxnSpPr>
              <a:cxnSpLocks noChangeShapeType="1"/>
              <a:stCxn id="14343" idx="1"/>
              <a:endCxn id="14342" idx="3"/>
            </p:cNvCxnSpPr>
            <p:nvPr/>
          </p:nvCxnSpPr>
          <p:spPr bwMode="auto">
            <a:xfrm flipH="1">
              <a:off x="6037" y="3502"/>
              <a:ext cx="501" cy="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52" name="Line 103"/>
            <p:cNvSpPr>
              <a:spLocks noChangeShapeType="1"/>
            </p:cNvSpPr>
            <p:nvPr/>
          </p:nvSpPr>
          <p:spPr bwMode="auto">
            <a:xfrm>
              <a:off x="3322" y="2761"/>
              <a:ext cx="0" cy="5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353" name="Line 104"/>
            <p:cNvSpPr>
              <a:spLocks noChangeShapeType="1"/>
            </p:cNvSpPr>
            <p:nvPr/>
          </p:nvSpPr>
          <p:spPr bwMode="auto">
            <a:xfrm>
              <a:off x="9192" y="2781"/>
              <a:ext cx="1" cy="5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354" name="Line 105"/>
            <p:cNvSpPr>
              <a:spLocks noChangeShapeType="1"/>
            </p:cNvSpPr>
            <p:nvPr/>
          </p:nvSpPr>
          <p:spPr bwMode="auto">
            <a:xfrm>
              <a:off x="3322" y="3734"/>
              <a:ext cx="1" cy="5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355" name="Line 106"/>
            <p:cNvSpPr>
              <a:spLocks noChangeShapeType="1"/>
            </p:cNvSpPr>
            <p:nvPr/>
          </p:nvSpPr>
          <p:spPr bwMode="auto">
            <a:xfrm>
              <a:off x="9192" y="3729"/>
              <a:ext cx="1" cy="5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356" name="Line 107"/>
            <p:cNvSpPr>
              <a:spLocks noChangeShapeType="1"/>
            </p:cNvSpPr>
            <p:nvPr/>
          </p:nvSpPr>
          <p:spPr bwMode="auto">
            <a:xfrm>
              <a:off x="6307" y="4712"/>
              <a:ext cx="1" cy="3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357" name="Line 108"/>
            <p:cNvSpPr>
              <a:spLocks noChangeShapeType="1"/>
            </p:cNvSpPr>
            <p:nvPr/>
          </p:nvSpPr>
          <p:spPr bwMode="auto">
            <a:xfrm>
              <a:off x="3492" y="5500"/>
              <a:ext cx="1" cy="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358" name="Line 109"/>
            <p:cNvSpPr>
              <a:spLocks noChangeShapeType="1"/>
            </p:cNvSpPr>
            <p:nvPr/>
          </p:nvSpPr>
          <p:spPr bwMode="auto">
            <a:xfrm>
              <a:off x="5367" y="5530"/>
              <a:ext cx="1" cy="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359" name="Line 110"/>
            <p:cNvSpPr>
              <a:spLocks noChangeShapeType="1"/>
            </p:cNvSpPr>
            <p:nvPr/>
          </p:nvSpPr>
          <p:spPr bwMode="auto">
            <a:xfrm>
              <a:off x="7437" y="5530"/>
              <a:ext cx="1" cy="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360" name="Line 111"/>
            <p:cNvSpPr>
              <a:spLocks noChangeShapeType="1"/>
            </p:cNvSpPr>
            <p:nvPr/>
          </p:nvSpPr>
          <p:spPr bwMode="auto">
            <a:xfrm>
              <a:off x="9297" y="5515"/>
              <a:ext cx="1" cy="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361" name="Line 112"/>
            <p:cNvSpPr>
              <a:spLocks noChangeShapeType="1"/>
            </p:cNvSpPr>
            <p:nvPr/>
          </p:nvSpPr>
          <p:spPr bwMode="auto">
            <a:xfrm>
              <a:off x="5330" y="6515"/>
              <a:ext cx="8" cy="12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362" name="Line 113"/>
            <p:cNvSpPr>
              <a:spLocks noChangeShapeType="1"/>
            </p:cNvSpPr>
            <p:nvPr/>
          </p:nvSpPr>
          <p:spPr bwMode="auto">
            <a:xfrm>
              <a:off x="7444" y="6505"/>
              <a:ext cx="16" cy="12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363" name="Line 114"/>
            <p:cNvSpPr>
              <a:spLocks noChangeShapeType="1"/>
            </p:cNvSpPr>
            <p:nvPr/>
          </p:nvSpPr>
          <p:spPr bwMode="auto">
            <a:xfrm>
              <a:off x="9267" y="6523"/>
              <a:ext cx="9" cy="1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364" name="Text Box 115"/>
            <p:cNvSpPr txBox="1">
              <a:spLocks noChangeArrowheads="1"/>
            </p:cNvSpPr>
            <p:nvPr/>
          </p:nvSpPr>
          <p:spPr bwMode="auto">
            <a:xfrm>
              <a:off x="3188" y="7756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Działanie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65" name="Text Box 116"/>
            <p:cNvSpPr txBox="1">
              <a:spLocks noChangeArrowheads="1"/>
            </p:cNvSpPr>
            <p:nvPr/>
          </p:nvSpPr>
          <p:spPr bwMode="auto">
            <a:xfrm>
              <a:off x="3188" y="8100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Działanie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66" name="Text Box 117"/>
            <p:cNvSpPr txBox="1">
              <a:spLocks noChangeArrowheads="1"/>
            </p:cNvSpPr>
            <p:nvPr/>
          </p:nvSpPr>
          <p:spPr bwMode="auto">
            <a:xfrm>
              <a:off x="3188" y="8445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Działanie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67" name="Text Box 118"/>
            <p:cNvSpPr txBox="1">
              <a:spLocks noChangeArrowheads="1"/>
            </p:cNvSpPr>
            <p:nvPr/>
          </p:nvSpPr>
          <p:spPr bwMode="auto">
            <a:xfrm>
              <a:off x="3188" y="8790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…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68" name="Text Box 119"/>
            <p:cNvSpPr txBox="1">
              <a:spLocks noChangeArrowheads="1"/>
            </p:cNvSpPr>
            <p:nvPr/>
          </p:nvSpPr>
          <p:spPr bwMode="auto">
            <a:xfrm>
              <a:off x="5139" y="7756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Działanie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69" name="Text Box 120"/>
            <p:cNvSpPr txBox="1">
              <a:spLocks noChangeArrowheads="1"/>
            </p:cNvSpPr>
            <p:nvPr/>
          </p:nvSpPr>
          <p:spPr bwMode="auto">
            <a:xfrm>
              <a:off x="5139" y="8100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Działanie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70" name="Text Box 121"/>
            <p:cNvSpPr txBox="1">
              <a:spLocks noChangeArrowheads="1"/>
            </p:cNvSpPr>
            <p:nvPr/>
          </p:nvSpPr>
          <p:spPr bwMode="auto">
            <a:xfrm>
              <a:off x="5139" y="8445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Działanie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71" name="Text Box 122"/>
            <p:cNvSpPr txBox="1">
              <a:spLocks noChangeArrowheads="1"/>
            </p:cNvSpPr>
            <p:nvPr/>
          </p:nvSpPr>
          <p:spPr bwMode="auto">
            <a:xfrm>
              <a:off x="5139" y="8790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…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72" name="Text Box 123"/>
            <p:cNvSpPr txBox="1">
              <a:spLocks noChangeArrowheads="1"/>
            </p:cNvSpPr>
            <p:nvPr/>
          </p:nvSpPr>
          <p:spPr bwMode="auto">
            <a:xfrm>
              <a:off x="9009" y="7756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Działanie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73" name="Text Box 124"/>
            <p:cNvSpPr txBox="1">
              <a:spLocks noChangeArrowheads="1"/>
            </p:cNvSpPr>
            <p:nvPr/>
          </p:nvSpPr>
          <p:spPr bwMode="auto">
            <a:xfrm>
              <a:off x="9009" y="8092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Działanie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74" name="Text Box 125"/>
            <p:cNvSpPr txBox="1">
              <a:spLocks noChangeArrowheads="1"/>
            </p:cNvSpPr>
            <p:nvPr/>
          </p:nvSpPr>
          <p:spPr bwMode="auto">
            <a:xfrm>
              <a:off x="9009" y="8437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Działanie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75" name="Text Box 126"/>
            <p:cNvSpPr txBox="1">
              <a:spLocks noChangeArrowheads="1"/>
            </p:cNvSpPr>
            <p:nvPr/>
          </p:nvSpPr>
          <p:spPr bwMode="auto">
            <a:xfrm>
              <a:off x="9009" y="8782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…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76" name="Text Box 127"/>
            <p:cNvSpPr txBox="1">
              <a:spLocks noChangeArrowheads="1"/>
            </p:cNvSpPr>
            <p:nvPr/>
          </p:nvSpPr>
          <p:spPr bwMode="auto">
            <a:xfrm>
              <a:off x="7089" y="7756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Działanie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77" name="Text Box 128"/>
            <p:cNvSpPr txBox="1">
              <a:spLocks noChangeArrowheads="1"/>
            </p:cNvSpPr>
            <p:nvPr/>
          </p:nvSpPr>
          <p:spPr bwMode="auto">
            <a:xfrm>
              <a:off x="7089" y="8099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Działanie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78" name="Text Box 129"/>
            <p:cNvSpPr txBox="1">
              <a:spLocks noChangeArrowheads="1"/>
            </p:cNvSpPr>
            <p:nvPr/>
          </p:nvSpPr>
          <p:spPr bwMode="auto">
            <a:xfrm>
              <a:off x="7089" y="8444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Działanie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79" name="Text Box 130"/>
            <p:cNvSpPr txBox="1">
              <a:spLocks noChangeArrowheads="1"/>
            </p:cNvSpPr>
            <p:nvPr/>
          </p:nvSpPr>
          <p:spPr bwMode="auto">
            <a:xfrm>
              <a:off x="7089" y="8789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…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80" name="Line 131"/>
            <p:cNvSpPr>
              <a:spLocks noChangeShapeType="1"/>
            </p:cNvSpPr>
            <p:nvPr/>
          </p:nvSpPr>
          <p:spPr bwMode="auto">
            <a:xfrm>
              <a:off x="3477" y="6510"/>
              <a:ext cx="1" cy="12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br>
              <a:rPr lang="pl-PL" altLang="pl-PL" sz="1900" b="1" smtClean="0"/>
            </a:br>
            <a:r>
              <a:rPr lang="pl-PL" altLang="pl-PL" sz="2500" smtClean="0"/>
              <a:t>Zarządzanie strategiczne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186094"/>
            <a:ext cx="8001000" cy="2397125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000" b="1" dirty="0" smtClean="0"/>
              <a:t>Wizja</a:t>
            </a:r>
          </a:p>
          <a:p>
            <a:pPr marL="0" indent="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endParaRPr lang="pl-PL" altLang="pl-PL" sz="600" b="1" dirty="0" smtClean="0"/>
          </a:p>
          <a:p>
            <a:pPr marL="0" indent="0" eaLnBrk="1" hangingPunct="1">
              <a:lnSpc>
                <a:spcPct val="95000"/>
              </a:lnSpc>
              <a:buClr>
                <a:schemeClr val="tx1"/>
              </a:buClr>
              <a:buNone/>
            </a:pPr>
            <a:r>
              <a:rPr lang="pl-PL" altLang="pl-PL" sz="2000" dirty="0" smtClean="0"/>
              <a:t>Samoidentyfikacja organizacji zwrócona ku przyszłości. Dotyczy określania przyszłej pozycji i kierunku rozwoju organizacji, wymaganych zmian w sposobach prowadzenia działalności i konkurowania, przewidywania zmian w stanie i strukturze potrzeb interesariuszy, warunkach działania i sposobach sprostania nowym wyzwaniom. </a:t>
            </a:r>
          </a:p>
          <a:p>
            <a:pPr marL="0" indent="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000" dirty="0" smtClean="0"/>
              <a:t>Powinna odpowiadać na pytania: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566738" y="3429000"/>
            <a:ext cx="8577262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7188" indent="-357188" eaLnBrk="0" hangingPunct="0">
              <a:spcBef>
                <a:spcPct val="20000"/>
              </a:spcBef>
              <a:buClr>
                <a:srgbClr val="000066"/>
              </a:buClr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1387475" indent="-577850" eaLnBrk="0" hangingPunct="0">
              <a:spcBef>
                <a:spcPct val="20000"/>
              </a:spcBef>
              <a:buClr>
                <a:srgbClr val="000066"/>
              </a:buClr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2062163" indent="-495300" eaLnBrk="0" hangingPunct="0">
              <a:spcBef>
                <a:spcPct val="20000"/>
              </a:spcBef>
              <a:buClr>
                <a:srgbClr val="000066"/>
              </a:buClr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2654300" indent="-412750" eaLnBrk="0" hangingPunct="0">
              <a:spcBef>
                <a:spcPct val="20000"/>
              </a:spcBef>
              <a:buClr>
                <a:srgbClr val="000066"/>
              </a:buClr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3246438" indent="-412750" eaLnBrk="0" hangingPunct="0">
              <a:spcBef>
                <a:spcPct val="25000"/>
              </a:spcBef>
              <a:buClr>
                <a:srgbClr val="000066"/>
              </a:buClr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370363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416083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461803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507523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None/>
            </a:pPr>
            <a:endParaRPr lang="pl-PL" altLang="pl-PL" sz="2000" b="1" dirty="0" smtClean="0"/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2000" dirty="0" smtClean="0"/>
              <a:t>Jakie </a:t>
            </a:r>
            <a:r>
              <a:rPr lang="pl-PL" altLang="pl-PL" sz="2000" dirty="0"/>
              <a:t>cechy naszej organizacji są wyjątkowe?</a:t>
            </a:r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2000" dirty="0"/>
              <a:t>Jakie wartości będą priorytetami w następnej dekadzie?</a:t>
            </a:r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2000" dirty="0"/>
              <a:t>Co mnie samego skłoniłoby do zaangażowania się w realizację tej wizji?</a:t>
            </a:r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2000" dirty="0"/>
              <a:t>Jakie potrzeby </a:t>
            </a:r>
            <a:r>
              <a:rPr lang="pl-PL" altLang="pl-PL" sz="2000" dirty="0" smtClean="0"/>
              <a:t>otoczenia </a:t>
            </a:r>
            <a:r>
              <a:rPr lang="pl-PL" altLang="pl-PL" sz="2000" dirty="0"/>
              <a:t>może i powinna spełnić nasza </a:t>
            </a:r>
            <a:r>
              <a:rPr lang="pl-PL" altLang="pl-PL" sz="2000" dirty="0" smtClean="0"/>
              <a:t>organizacja?</a:t>
            </a:r>
            <a:endParaRPr lang="pl-PL" altLang="pl-PL" sz="2000" dirty="0"/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2000" u="sng" dirty="0"/>
              <a:t>I najważniejsze: jakie sukcesy, przedsięwzięcia </a:t>
            </a:r>
            <a:r>
              <a:rPr lang="pl-PL" altLang="pl-PL" sz="2000" u="sng" dirty="0" smtClean="0"/>
              <a:t>naszej organizacji </a:t>
            </a:r>
            <a:r>
              <a:rPr lang="pl-PL" altLang="pl-PL" sz="2000" u="sng" dirty="0"/>
              <a:t>sprawiłyby, że byłbym oddany, zadowolony i dumny z własnego wkładu w te osiągnięcia?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8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8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8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br>
              <a:rPr lang="pl-PL" altLang="pl-PL" sz="1900" b="1" smtClean="0"/>
            </a:br>
            <a:r>
              <a:rPr lang="pl-PL" altLang="pl-PL" sz="2500" smtClean="0"/>
              <a:t>Zarządzanie strategiczne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4675" y="1113978"/>
            <a:ext cx="8001000" cy="2397125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000" b="1" dirty="0" smtClean="0"/>
              <a:t>Misja</a:t>
            </a:r>
          </a:p>
          <a:p>
            <a:pPr marL="0" indent="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endParaRPr lang="pl-PL" altLang="pl-PL" sz="600" b="1" dirty="0" smtClean="0"/>
          </a:p>
          <a:p>
            <a:pPr marL="0" indent="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000" dirty="0" smtClean="0"/>
              <a:t>Koncentruje się na teraźniejszości, określa przez pryzmat dotychczasowych działań sposoby zaspokajania produktami organizacji potrzeb jej interesariuszy. </a:t>
            </a:r>
          </a:p>
          <a:p>
            <a:pPr marL="0" indent="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000" dirty="0" smtClean="0"/>
              <a:t>Określając stan istniejący ustala logiczny punkt wyjścia do wypracowania wizji.</a:t>
            </a:r>
          </a:p>
          <a:p>
            <a:pPr marL="0" indent="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endParaRPr lang="pl-PL" altLang="pl-PL" sz="600" dirty="0" smtClean="0"/>
          </a:p>
          <a:p>
            <a:pPr marL="0" indent="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000" dirty="0" smtClean="0"/>
              <a:t>Dobrze sformułowana misja spełnia następujące funkcje:</a:t>
            </a:r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544475" y="3645024"/>
            <a:ext cx="8203989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1950" indent="-361950" eaLnBrk="0" hangingPunct="0">
              <a:spcBef>
                <a:spcPct val="20000"/>
              </a:spcBef>
              <a:buClr>
                <a:srgbClr val="000066"/>
              </a:buClr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1470025" indent="-577850" eaLnBrk="0" hangingPunct="0">
              <a:spcBef>
                <a:spcPct val="20000"/>
              </a:spcBef>
              <a:buClr>
                <a:srgbClr val="000066"/>
              </a:buClr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2144713" indent="-495300" eaLnBrk="0" hangingPunct="0">
              <a:spcBef>
                <a:spcPct val="20000"/>
              </a:spcBef>
              <a:buClr>
                <a:srgbClr val="000066"/>
              </a:buClr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2736850" indent="-412750" eaLnBrk="0" hangingPunct="0">
              <a:spcBef>
                <a:spcPct val="20000"/>
              </a:spcBef>
              <a:buClr>
                <a:srgbClr val="000066"/>
              </a:buClr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3328988" indent="-412750" eaLnBrk="0" hangingPunct="0">
              <a:spcBef>
                <a:spcPct val="25000"/>
              </a:spcBef>
              <a:buClr>
                <a:srgbClr val="000066"/>
              </a:buClr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378618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424338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470058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515778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2000" b="1" dirty="0" smtClean="0"/>
              <a:t>ukierunkowania</a:t>
            </a:r>
            <a:r>
              <a:rPr lang="pl-PL" altLang="pl-PL" sz="2000" dirty="0" smtClean="0"/>
              <a:t> </a:t>
            </a:r>
            <a:r>
              <a:rPr lang="pl-PL" altLang="pl-PL" sz="2000" dirty="0"/>
              <a:t>- ułatwia generację i przyjmowanie celów strategicznych,</a:t>
            </a:r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2000" b="1" dirty="0"/>
              <a:t>stabilizacji</a:t>
            </a:r>
            <a:r>
              <a:rPr lang="pl-PL" altLang="pl-PL" sz="2000" dirty="0"/>
              <a:t> – buduje pewność pracowników co do trwałości zasad,</a:t>
            </a:r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2000" b="1" dirty="0"/>
              <a:t>uwiarygodnienia</a:t>
            </a:r>
            <a:r>
              <a:rPr lang="pl-PL" altLang="pl-PL" sz="2000" dirty="0"/>
              <a:t> – propaguje pozytywny wizerunek osobowości </a:t>
            </a:r>
            <a:r>
              <a:rPr lang="pl-PL" altLang="pl-PL" sz="2000" dirty="0" smtClean="0"/>
              <a:t>organizacji,</a:t>
            </a:r>
            <a:endParaRPr lang="pl-PL" altLang="pl-PL" sz="2000" dirty="0"/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2000" b="1" dirty="0"/>
              <a:t>integracji</a:t>
            </a:r>
            <a:r>
              <a:rPr lang="pl-PL" altLang="pl-PL" sz="2000" dirty="0"/>
              <a:t> - skupia zespoły </a:t>
            </a:r>
            <a:r>
              <a:rPr lang="pl-PL" altLang="pl-PL" sz="2000" dirty="0" smtClean="0"/>
              <a:t>wokół </a:t>
            </a:r>
            <a:r>
              <a:rPr lang="pl-PL" altLang="pl-PL" sz="2000" dirty="0"/>
              <a:t>strategii </a:t>
            </a:r>
            <a:r>
              <a:rPr lang="pl-PL" altLang="pl-PL" sz="2000" dirty="0" smtClean="0"/>
              <a:t>organizacji </a:t>
            </a:r>
            <a:r>
              <a:rPr lang="pl-PL" altLang="pl-PL" sz="2000" dirty="0"/>
              <a:t>i pozwala na zbiorową identyfikację </a:t>
            </a:r>
            <a:r>
              <a:rPr lang="pl-PL" altLang="pl-PL" sz="2000" dirty="0" smtClean="0"/>
              <a:t>z nią,</a:t>
            </a:r>
            <a:endParaRPr lang="pl-PL" altLang="pl-PL" sz="2000" dirty="0"/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2000" b="1" dirty="0"/>
              <a:t>inspiracji</a:t>
            </a:r>
            <a:r>
              <a:rPr lang="pl-PL" altLang="pl-PL" sz="2000" dirty="0"/>
              <a:t> – otwiera na nieustanne poszukiwania innowacji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0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br>
              <a:rPr lang="pl-PL" altLang="pl-PL" sz="1900" b="1" smtClean="0"/>
            </a:br>
            <a:r>
              <a:rPr lang="pl-PL" altLang="pl-PL" sz="2500" smtClean="0"/>
              <a:t>Zarządzanie strategiczne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986" y="1124744"/>
            <a:ext cx="8424738" cy="2396778"/>
          </a:xfrm>
        </p:spPr>
        <p:txBody>
          <a:bodyPr/>
          <a:lstStyle/>
          <a:p>
            <a:pPr marL="265113" indent="-265113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000" b="1" dirty="0" smtClean="0"/>
              <a:t>Cele</a:t>
            </a:r>
          </a:p>
          <a:p>
            <a:pPr marL="265113" indent="-265113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endParaRPr lang="pl-PL" altLang="pl-PL" sz="600" b="1" dirty="0" smtClean="0"/>
          </a:p>
          <a:p>
            <a:pPr marL="265113" indent="-265113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000" dirty="0" smtClean="0"/>
              <a:t>Pożądane przyszłe ciągłe lub ograniczone w czasie stany, a więc:</a:t>
            </a:r>
          </a:p>
          <a:p>
            <a:pPr marL="265113" indent="-265113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r>
              <a:rPr lang="pl-PL" altLang="pl-PL" sz="2000" dirty="0" smtClean="0"/>
              <a:t>cel nadrzędny, generalny – najbardziej pożądany stan  wynikający z istoty autonomicznej organizacji, a więc może to być wspomniane wcześniej samo istnienie organizacji;</a:t>
            </a:r>
          </a:p>
          <a:p>
            <a:pPr marL="265113" indent="-265113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r>
              <a:rPr lang="pl-PL" altLang="pl-PL" sz="2000" dirty="0" smtClean="0"/>
              <a:t>cele pochodne realizacji celu nadrzędnego wyznaczane podczas opracowania strategii lub w fazie układania planów strategicznych na bazie strategii jako np. cele zadaniowe lub cele podrzędne</a:t>
            </a:r>
          </a:p>
          <a:p>
            <a:pPr marL="265113" indent="-265113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endParaRPr lang="pl-PL" altLang="pl-PL" sz="600" dirty="0" smtClean="0"/>
          </a:p>
          <a:p>
            <a:pPr marL="265113" indent="-265113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000" dirty="0" smtClean="0"/>
              <a:t>Powinny one być: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74231" y="4869160"/>
            <a:ext cx="846226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5113" indent="-265113" eaLnBrk="0" hangingPunct="0">
              <a:spcBef>
                <a:spcPct val="20000"/>
              </a:spcBef>
              <a:buClr>
                <a:srgbClr val="000066"/>
              </a:buClr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1470025" indent="-577850" eaLnBrk="0" hangingPunct="0">
              <a:spcBef>
                <a:spcPct val="20000"/>
              </a:spcBef>
              <a:buClr>
                <a:srgbClr val="000066"/>
              </a:buClr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2144713" indent="-495300" eaLnBrk="0" hangingPunct="0">
              <a:spcBef>
                <a:spcPct val="20000"/>
              </a:spcBef>
              <a:buClr>
                <a:srgbClr val="000066"/>
              </a:buClr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2736850" indent="-412750" eaLnBrk="0" hangingPunct="0">
              <a:spcBef>
                <a:spcPct val="20000"/>
              </a:spcBef>
              <a:buClr>
                <a:srgbClr val="000066"/>
              </a:buClr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3328988" indent="-412750" eaLnBrk="0" hangingPunct="0">
              <a:spcBef>
                <a:spcPct val="25000"/>
              </a:spcBef>
              <a:buClr>
                <a:srgbClr val="000066"/>
              </a:buClr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378618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424338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470058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515778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2000" dirty="0" smtClean="0"/>
              <a:t>hierarchiczne</a:t>
            </a:r>
            <a:r>
              <a:rPr lang="pl-PL" altLang="pl-PL" sz="2000" dirty="0"/>
              <a:t>, aktualne, realne, zrozumiałe;</a:t>
            </a:r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2000" dirty="0"/>
              <a:t>zbieżne z celami pracowników, a zwłaszcza kadry </a:t>
            </a:r>
            <a:r>
              <a:rPr lang="pl-PL" altLang="pl-PL" sz="2000" dirty="0" smtClean="0"/>
              <a:t>zarządczej;</a:t>
            </a:r>
            <a:endParaRPr lang="pl-PL" altLang="pl-PL" sz="2000" dirty="0"/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2000" dirty="0"/>
              <a:t>usystematyzowane według harmonogramu tworząc układ kamieni milowych zamykających rozdziały planowanej realizacji strategii.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2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br>
              <a:rPr lang="pl-PL" altLang="pl-PL" sz="1900" b="1" smtClean="0"/>
            </a:br>
            <a:r>
              <a:rPr lang="pl-PL" altLang="pl-PL" sz="2500" smtClean="0"/>
              <a:t>Strategia i zarządzanie strategiczne</a:t>
            </a:r>
          </a:p>
        </p:txBody>
      </p:sp>
      <p:pic>
        <p:nvPicPr>
          <p:cNvPr id="18436" name="Picture 4" descr="Pętla strategicz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628775"/>
            <a:ext cx="5473700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11188" y="1125538"/>
            <a:ext cx="7707312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 eaLnBrk="0" hangingPunct="0">
              <a:spcBef>
                <a:spcPct val="20000"/>
              </a:spcBef>
              <a:buClr>
                <a:srgbClr val="000066"/>
              </a:buClr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908050" indent="-436563" eaLnBrk="0" hangingPunct="0">
              <a:spcBef>
                <a:spcPct val="20000"/>
              </a:spcBef>
              <a:buClr>
                <a:srgbClr val="000066"/>
              </a:buClr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304925" indent="-395288" eaLnBrk="0" hangingPunct="0">
              <a:spcBef>
                <a:spcPct val="20000"/>
              </a:spcBef>
              <a:buClr>
                <a:srgbClr val="000066"/>
              </a:buClr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93863" indent="-387350" eaLnBrk="0" hangingPunct="0">
              <a:spcBef>
                <a:spcPct val="20000"/>
              </a:spcBef>
              <a:buClr>
                <a:srgbClr val="000066"/>
              </a:buClr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93913" indent="-398463" eaLnBrk="0" hangingPunct="0">
              <a:spcBef>
                <a:spcPct val="25000"/>
              </a:spcBef>
              <a:buClr>
                <a:srgbClr val="000066"/>
              </a:buClr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pl-PL" altLang="pl-PL" sz="2000"/>
              <a:t>Cykliczny (spiralny) charakter zarządzania strategicznego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br>
              <a:rPr lang="pl-PL" altLang="pl-PL" sz="1900" b="1" smtClean="0"/>
            </a:br>
            <a:r>
              <a:rPr lang="pl-PL" altLang="pl-PL" sz="2500" smtClean="0"/>
              <a:t>Strategia i zarządzanie strategiczne</a:t>
            </a:r>
          </a:p>
        </p:txBody>
      </p:sp>
      <p:pic>
        <p:nvPicPr>
          <p:cNvPr id="19460" name="Picture 4" descr="Model analizy strategiczne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89075"/>
            <a:ext cx="705802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11188" y="1125538"/>
            <a:ext cx="7707312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 eaLnBrk="0" hangingPunct="0">
              <a:spcBef>
                <a:spcPct val="20000"/>
              </a:spcBef>
              <a:buClr>
                <a:srgbClr val="000066"/>
              </a:buClr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908050" indent="-436563" eaLnBrk="0" hangingPunct="0">
              <a:spcBef>
                <a:spcPct val="20000"/>
              </a:spcBef>
              <a:buClr>
                <a:srgbClr val="000066"/>
              </a:buClr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304925" indent="-395288" eaLnBrk="0" hangingPunct="0">
              <a:spcBef>
                <a:spcPct val="20000"/>
              </a:spcBef>
              <a:buClr>
                <a:srgbClr val="000066"/>
              </a:buClr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93863" indent="-387350" eaLnBrk="0" hangingPunct="0">
              <a:spcBef>
                <a:spcPct val="20000"/>
              </a:spcBef>
              <a:buClr>
                <a:srgbClr val="000066"/>
              </a:buClr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93913" indent="-398463" eaLnBrk="0" hangingPunct="0">
              <a:spcBef>
                <a:spcPct val="25000"/>
              </a:spcBef>
              <a:buClr>
                <a:srgbClr val="000066"/>
              </a:buClr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pl-PL" altLang="pl-PL" sz="2000"/>
              <a:t>Analizowanie i wypracowywanie strategii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br>
              <a:rPr lang="pl-PL" altLang="pl-PL" sz="1900" b="1" smtClean="0"/>
            </a:br>
            <a:r>
              <a:rPr lang="pl-PL" altLang="pl-PL" sz="2500" smtClean="0"/>
              <a:t>Strategia i zarządzanie strategiczne</a:t>
            </a:r>
          </a:p>
        </p:txBody>
      </p:sp>
      <p:grpSp>
        <p:nvGrpSpPr>
          <p:cNvPr id="20483" name="Group 45"/>
          <p:cNvGrpSpPr>
            <a:grpSpLocks/>
          </p:cNvGrpSpPr>
          <p:nvPr/>
        </p:nvGrpSpPr>
        <p:grpSpPr bwMode="auto">
          <a:xfrm>
            <a:off x="1647825" y="1628775"/>
            <a:ext cx="5681663" cy="4941888"/>
            <a:chOff x="1038" y="706"/>
            <a:chExt cx="3579" cy="3433"/>
          </a:xfrm>
        </p:grpSpPr>
        <p:sp>
          <p:nvSpPr>
            <p:cNvPr id="20486" name="AutoShape 5"/>
            <p:cNvSpPr>
              <a:spLocks noChangeAspect="1" noChangeArrowheads="1"/>
            </p:cNvSpPr>
            <p:nvPr/>
          </p:nvSpPr>
          <p:spPr bwMode="auto">
            <a:xfrm>
              <a:off x="1038" y="706"/>
              <a:ext cx="3579" cy="3433"/>
            </a:xfrm>
            <a:prstGeom prst="rect">
              <a:avLst/>
            </a:prstGeom>
            <a:solidFill>
              <a:srgbClr val="CCFFFF">
                <a:alpha val="2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sp>
          <p:nvSpPr>
            <p:cNvPr id="20487" name="Text Box 6"/>
            <p:cNvSpPr txBox="1">
              <a:spLocks noChangeArrowheads="1"/>
            </p:cNvSpPr>
            <p:nvPr/>
          </p:nvSpPr>
          <p:spPr bwMode="auto">
            <a:xfrm>
              <a:off x="1156" y="1071"/>
              <a:ext cx="1818" cy="1530"/>
            </a:xfrm>
            <a:prstGeom prst="rect">
              <a:avLst/>
            </a:prstGeom>
            <a:solidFill>
              <a:srgbClr val="FFFF99">
                <a:alpha val="3999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bIns="10800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latin typeface="Trebuchet MS" pitchFamily="34" charset="0"/>
                </a:rPr>
                <a:t>Mini SKAn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0488" name="Rectangle 7"/>
            <p:cNvSpPr>
              <a:spLocks noChangeArrowheads="1"/>
            </p:cNvSpPr>
            <p:nvPr/>
          </p:nvSpPr>
          <p:spPr bwMode="auto">
            <a:xfrm>
              <a:off x="1439" y="1234"/>
              <a:ext cx="1401" cy="198"/>
            </a:xfrm>
            <a:prstGeom prst="rect">
              <a:avLst/>
            </a:prstGeom>
            <a:solidFill>
              <a:srgbClr val="0000FF">
                <a:alpha val="10196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solidFill>
                    <a:srgbClr val="000000"/>
                  </a:solidFill>
                  <a:latin typeface="Trebuchet MS" pitchFamily="34" charset="0"/>
                </a:rPr>
                <a:t>1 </a:t>
              </a:r>
              <a:r>
                <a:rPr lang="pl-PL" altLang="pl-PL" sz="1000">
                  <a:solidFill>
                    <a:srgbClr val="000000"/>
                  </a:solidFill>
                  <a:latin typeface="Trebuchet MS" pitchFamily="34" charset="0"/>
                </a:rPr>
                <a:t>Zdefiniuj i wypisz aktualne cele</a:t>
              </a:r>
              <a:endParaRPr lang="pl-PL" altLang="pl-PL">
                <a:latin typeface="Trebuchet MS" pitchFamily="34" charset="0"/>
              </a:endParaRPr>
            </a:p>
          </p:txBody>
        </p:sp>
        <p:cxnSp>
          <p:nvCxnSpPr>
            <p:cNvPr id="20489" name="AutoShape 8"/>
            <p:cNvCxnSpPr>
              <a:cxnSpLocks noChangeShapeType="1"/>
              <a:stCxn id="20488" idx="2"/>
              <a:endCxn id="20490" idx="0"/>
            </p:cNvCxnSpPr>
            <p:nvPr/>
          </p:nvCxnSpPr>
          <p:spPr bwMode="auto">
            <a:xfrm>
              <a:off x="2140" y="1432"/>
              <a:ext cx="0" cy="13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0" name="Rectangle 9"/>
            <p:cNvSpPr>
              <a:spLocks noChangeArrowheads="1"/>
            </p:cNvSpPr>
            <p:nvPr/>
          </p:nvSpPr>
          <p:spPr bwMode="auto">
            <a:xfrm>
              <a:off x="1439" y="1565"/>
              <a:ext cx="1401" cy="186"/>
            </a:xfrm>
            <a:prstGeom prst="rect">
              <a:avLst/>
            </a:prstGeom>
            <a:solidFill>
              <a:srgbClr val="0000FF">
                <a:alpha val="10196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solidFill>
                    <a:srgbClr val="000000"/>
                  </a:solidFill>
                  <a:latin typeface="Trebuchet MS" pitchFamily="34" charset="0"/>
                </a:rPr>
                <a:t>2 </a:t>
              </a:r>
              <a:r>
                <a:rPr lang="pl-PL" altLang="pl-PL" sz="1000">
                  <a:solidFill>
                    <a:srgbClr val="000000"/>
                  </a:solidFill>
                  <a:latin typeface="Trebuchet MS" pitchFamily="34" charset="0"/>
                </a:rPr>
                <a:t>Uporządkuj cele w rankingu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0491" name="Rectangle 10"/>
            <p:cNvSpPr>
              <a:spLocks noChangeArrowheads="1"/>
            </p:cNvSpPr>
            <p:nvPr/>
          </p:nvSpPr>
          <p:spPr bwMode="auto">
            <a:xfrm>
              <a:off x="1439" y="1883"/>
              <a:ext cx="1401" cy="222"/>
            </a:xfrm>
            <a:prstGeom prst="rect">
              <a:avLst/>
            </a:prstGeom>
            <a:solidFill>
              <a:srgbClr val="0000FF">
                <a:alpha val="10196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solidFill>
                    <a:srgbClr val="000000"/>
                  </a:solidFill>
                  <a:latin typeface="Trebuchet MS" pitchFamily="34" charset="0"/>
                </a:rPr>
                <a:t>3 </a:t>
              </a:r>
              <a:r>
                <a:rPr lang="pl-PL" altLang="pl-PL" sz="1000">
                  <a:solidFill>
                    <a:srgbClr val="000000"/>
                  </a:solidFill>
                  <a:latin typeface="Trebuchet MS" pitchFamily="34" charset="0"/>
                </a:rPr>
                <a:t>Wybierz cel najważniejszy </a:t>
              </a:r>
              <a:r>
                <a:rPr lang="pl-PL" altLang="pl-PL" sz="1000" i="1">
                  <a:solidFill>
                    <a:srgbClr val="000000"/>
                  </a:solidFill>
                  <a:latin typeface="Trebuchet MS" pitchFamily="34" charset="0"/>
                </a:rPr>
                <a:t>(TRO)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0492" name="Rectangle 11"/>
            <p:cNvSpPr>
              <a:spLocks noChangeArrowheads="1"/>
            </p:cNvSpPr>
            <p:nvPr/>
          </p:nvSpPr>
          <p:spPr bwMode="auto">
            <a:xfrm>
              <a:off x="1439" y="2239"/>
              <a:ext cx="1401" cy="2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latin typeface="Trebuchet MS" pitchFamily="34" charset="0"/>
                </a:rPr>
                <a:t>4 </a:t>
              </a:r>
              <a:r>
                <a:rPr lang="pl-PL" altLang="pl-PL" sz="1000">
                  <a:latin typeface="Trebuchet MS" pitchFamily="34" charset="0"/>
                </a:rPr>
                <a:t>Utwórz SWOT w kontekście celi</a:t>
              </a:r>
              <a:endParaRPr lang="pl-PL" altLang="pl-PL">
                <a:latin typeface="Trebuchet MS" pitchFamily="34" charset="0"/>
              </a:endParaRPr>
            </a:p>
          </p:txBody>
        </p:sp>
        <p:cxnSp>
          <p:nvCxnSpPr>
            <p:cNvPr id="20493" name="AutoShape 12"/>
            <p:cNvCxnSpPr>
              <a:cxnSpLocks noChangeShapeType="1"/>
              <a:stCxn id="20490" idx="2"/>
              <a:endCxn id="20491" idx="0"/>
            </p:cNvCxnSpPr>
            <p:nvPr/>
          </p:nvCxnSpPr>
          <p:spPr bwMode="auto">
            <a:xfrm>
              <a:off x="2140" y="1751"/>
              <a:ext cx="0" cy="1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4" name="AutoShape 13"/>
            <p:cNvCxnSpPr>
              <a:cxnSpLocks noChangeShapeType="1"/>
              <a:stCxn id="20491" idx="2"/>
              <a:endCxn id="20492" idx="0"/>
            </p:cNvCxnSpPr>
            <p:nvPr/>
          </p:nvCxnSpPr>
          <p:spPr bwMode="auto">
            <a:xfrm>
              <a:off x="2140" y="2105"/>
              <a:ext cx="0" cy="1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5" name="AutoShape 14"/>
            <p:cNvCxnSpPr>
              <a:cxnSpLocks noChangeShapeType="1"/>
              <a:stCxn id="20492" idx="2"/>
              <a:endCxn id="20523" idx="0"/>
            </p:cNvCxnSpPr>
            <p:nvPr/>
          </p:nvCxnSpPr>
          <p:spPr bwMode="auto">
            <a:xfrm>
              <a:off x="2140" y="2448"/>
              <a:ext cx="7" cy="2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6" name="AutoShape 15"/>
            <p:cNvCxnSpPr>
              <a:cxnSpLocks noChangeShapeType="1"/>
              <a:stCxn id="20523" idx="1"/>
              <a:endCxn id="20491" idx="1"/>
            </p:cNvCxnSpPr>
            <p:nvPr/>
          </p:nvCxnSpPr>
          <p:spPr bwMode="auto">
            <a:xfrm rot="10800000">
              <a:off x="1439" y="1994"/>
              <a:ext cx="48" cy="900"/>
            </a:xfrm>
            <a:prstGeom prst="bentConnector3">
              <a:avLst>
                <a:gd name="adj1" fmla="val 40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7" name="Rectangle 16"/>
            <p:cNvSpPr>
              <a:spLocks noChangeArrowheads="1"/>
            </p:cNvSpPr>
            <p:nvPr/>
          </p:nvSpPr>
          <p:spPr bwMode="auto">
            <a:xfrm>
              <a:off x="1439" y="3585"/>
              <a:ext cx="1419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latin typeface="Trebuchet MS" pitchFamily="34" charset="0"/>
                </a:rPr>
                <a:t>6 </a:t>
              </a:r>
              <a:r>
                <a:rPr lang="pl-PL" altLang="pl-PL" sz="1000" b="1">
                  <a:latin typeface="Trebuchet MS" pitchFamily="34" charset="0"/>
                </a:rPr>
                <a:t>Na bazie SWOT</a:t>
              </a:r>
              <a:r>
                <a:rPr lang="pl-PL" altLang="pl-PL" sz="900" b="1">
                  <a:latin typeface="Trebuchet MS" pitchFamily="34" charset="0"/>
                </a:rPr>
                <a:t> </a:t>
              </a:r>
              <a:r>
                <a:rPr lang="pl-PL" altLang="pl-PL" sz="1000" b="1">
                  <a:solidFill>
                    <a:srgbClr val="5F5F5F"/>
                  </a:solidFill>
                  <a:latin typeface="Trebuchet MS" pitchFamily="34" charset="0"/>
                </a:rPr>
                <a:t>(i analizy rynku)</a:t>
              </a:r>
              <a:r>
                <a:rPr lang="pl-PL" altLang="pl-PL" sz="1000" b="1">
                  <a:latin typeface="Trebuchet MS" pitchFamily="34" charset="0"/>
                </a:rPr>
                <a:t> stwórz strategie</a:t>
              </a:r>
              <a:endParaRPr lang="pl-PL" altLang="pl-PL">
                <a:latin typeface="Trebuchet MS" pitchFamily="34" charset="0"/>
              </a:endParaRPr>
            </a:p>
          </p:txBody>
        </p:sp>
        <p:grpSp>
          <p:nvGrpSpPr>
            <p:cNvPr id="20498" name="Group 17"/>
            <p:cNvGrpSpPr>
              <a:grpSpLocks/>
            </p:cNvGrpSpPr>
            <p:nvPr/>
          </p:nvGrpSpPr>
          <p:grpSpPr bwMode="auto">
            <a:xfrm>
              <a:off x="1445" y="2692"/>
              <a:ext cx="1361" cy="554"/>
              <a:chOff x="2483" y="7366"/>
              <a:chExt cx="3300" cy="1384"/>
            </a:xfrm>
          </p:grpSpPr>
          <p:sp>
            <p:nvSpPr>
              <p:cNvPr id="20523" name="AutoShape 18"/>
              <p:cNvSpPr>
                <a:spLocks noChangeArrowheads="1"/>
              </p:cNvSpPr>
              <p:nvPr/>
            </p:nvSpPr>
            <p:spPr bwMode="auto">
              <a:xfrm>
                <a:off x="2586" y="7366"/>
                <a:ext cx="3197" cy="101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0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>
                    <a:latin typeface="Trebuchet MS" pitchFamily="34" charset="0"/>
                  </a:rPr>
                  <a:t>5 </a:t>
                </a:r>
                <a:r>
                  <a:rPr lang="pl-PL" altLang="pl-PL" sz="1000">
                    <a:latin typeface="Trebuchet MS" pitchFamily="34" charset="0"/>
                  </a:rPr>
                  <a:t>Cele są wykonalne?</a:t>
                </a:r>
                <a:endParaRPr lang="pl-PL" altLang="pl-PL">
                  <a:latin typeface="Trebuchet MS" pitchFamily="34" charset="0"/>
                </a:endParaRPr>
              </a:p>
            </p:txBody>
          </p:sp>
          <p:sp>
            <p:nvSpPr>
              <p:cNvPr id="20524" name="Text Box 19"/>
              <p:cNvSpPr txBox="1">
                <a:spLocks noChangeArrowheads="1"/>
              </p:cNvSpPr>
              <p:nvPr/>
            </p:nvSpPr>
            <p:spPr bwMode="auto">
              <a:xfrm>
                <a:off x="4461" y="8370"/>
                <a:ext cx="300" cy="38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000" b="1">
                    <a:latin typeface="Trebuchet MS" pitchFamily="34" charset="0"/>
                  </a:rPr>
                  <a:t>T</a:t>
                </a:r>
                <a:endParaRPr lang="pl-PL" altLang="pl-PL">
                  <a:latin typeface="Trebuchet MS" pitchFamily="34" charset="0"/>
                </a:endParaRPr>
              </a:p>
            </p:txBody>
          </p:sp>
          <p:sp>
            <p:nvSpPr>
              <p:cNvPr id="20525" name="Text Box 20"/>
              <p:cNvSpPr txBox="1">
                <a:spLocks noChangeArrowheads="1"/>
              </p:cNvSpPr>
              <p:nvPr/>
            </p:nvSpPr>
            <p:spPr bwMode="auto">
              <a:xfrm>
                <a:off x="2483" y="7979"/>
                <a:ext cx="300" cy="45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000">
                    <a:latin typeface="Trebuchet MS" pitchFamily="34" charset="0"/>
                  </a:rPr>
                  <a:t>N</a:t>
                </a:r>
                <a:endParaRPr lang="pl-PL" altLang="pl-PL">
                  <a:latin typeface="Trebuchet MS" pitchFamily="34" charset="0"/>
                </a:endParaRPr>
              </a:p>
            </p:txBody>
          </p:sp>
        </p:grpSp>
        <p:sp>
          <p:nvSpPr>
            <p:cNvPr id="20499" name="Rectangle 21"/>
            <p:cNvSpPr>
              <a:spLocks noChangeArrowheads="1"/>
            </p:cNvSpPr>
            <p:nvPr/>
          </p:nvSpPr>
          <p:spPr bwMode="auto">
            <a:xfrm>
              <a:off x="3067" y="3585"/>
              <a:ext cx="1290" cy="2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latin typeface="Trebuchet MS" pitchFamily="34" charset="0"/>
                </a:rPr>
                <a:t>7 </a:t>
              </a:r>
              <a:r>
                <a:rPr lang="pl-PL" altLang="pl-PL" sz="1000">
                  <a:latin typeface="Trebuchet MS" pitchFamily="34" charset="0"/>
                </a:rPr>
                <a:t>Utwórz plany działań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0500" name="Rectangle 22"/>
            <p:cNvSpPr>
              <a:spLocks noChangeArrowheads="1"/>
            </p:cNvSpPr>
            <p:nvPr/>
          </p:nvSpPr>
          <p:spPr bwMode="auto">
            <a:xfrm>
              <a:off x="3067" y="3194"/>
              <a:ext cx="1290" cy="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latin typeface="Trebuchet MS" pitchFamily="34" charset="0"/>
                </a:rPr>
                <a:t>8 </a:t>
              </a:r>
              <a:r>
                <a:rPr lang="pl-PL" altLang="pl-PL" sz="1000">
                  <a:latin typeface="Trebuchet MS" pitchFamily="34" charset="0"/>
                </a:rPr>
                <a:t>Oceń i uszereguj plany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0501" name="Rectangle 23"/>
            <p:cNvSpPr>
              <a:spLocks noChangeArrowheads="1"/>
            </p:cNvSpPr>
            <p:nvPr/>
          </p:nvSpPr>
          <p:spPr bwMode="auto">
            <a:xfrm>
              <a:off x="3067" y="2770"/>
              <a:ext cx="1290" cy="2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latin typeface="Trebuchet MS" pitchFamily="34" charset="0"/>
                </a:rPr>
                <a:t>6 </a:t>
              </a:r>
              <a:r>
                <a:rPr lang="pl-PL" altLang="pl-PL" sz="1000">
                  <a:latin typeface="Trebuchet MS" pitchFamily="34" charset="0"/>
                </a:rPr>
                <a:t>Zaimplementuj plany</a:t>
              </a:r>
              <a:endParaRPr lang="pl-PL" altLang="pl-PL">
                <a:latin typeface="Trebuchet MS" pitchFamily="34" charset="0"/>
              </a:endParaRPr>
            </a:p>
          </p:txBody>
        </p:sp>
        <p:grpSp>
          <p:nvGrpSpPr>
            <p:cNvPr id="20502" name="Group 24"/>
            <p:cNvGrpSpPr>
              <a:grpSpLocks/>
            </p:cNvGrpSpPr>
            <p:nvPr/>
          </p:nvGrpSpPr>
          <p:grpSpPr bwMode="auto">
            <a:xfrm>
              <a:off x="3030" y="2043"/>
              <a:ext cx="1297" cy="539"/>
              <a:chOff x="6447" y="4214"/>
              <a:chExt cx="3242" cy="1348"/>
            </a:xfrm>
          </p:grpSpPr>
          <p:sp>
            <p:nvSpPr>
              <p:cNvPr id="20520" name="AutoShape 25"/>
              <p:cNvSpPr>
                <a:spLocks noChangeArrowheads="1"/>
              </p:cNvSpPr>
              <p:nvPr/>
            </p:nvSpPr>
            <p:spPr bwMode="auto">
              <a:xfrm>
                <a:off x="6591" y="4433"/>
                <a:ext cx="3098" cy="1055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0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>
                    <a:latin typeface="Trebuchet MS" pitchFamily="34" charset="0"/>
                  </a:rPr>
                  <a:t>10 </a:t>
                </a:r>
                <a:r>
                  <a:rPr lang="pl-PL" altLang="pl-PL" sz="1000">
                    <a:latin typeface="Trebuchet MS" pitchFamily="34" charset="0"/>
                  </a:rPr>
                  <a:t>SWOT jest aktualny?</a:t>
                </a:r>
                <a:endParaRPr lang="pl-PL" altLang="pl-PL">
                  <a:latin typeface="Trebuchet MS" pitchFamily="34" charset="0"/>
                </a:endParaRPr>
              </a:p>
            </p:txBody>
          </p:sp>
          <p:sp>
            <p:nvSpPr>
              <p:cNvPr id="20521" name="Text Box 26"/>
              <p:cNvSpPr txBox="1">
                <a:spLocks noChangeArrowheads="1"/>
              </p:cNvSpPr>
              <p:nvPr/>
            </p:nvSpPr>
            <p:spPr bwMode="auto">
              <a:xfrm>
                <a:off x="7924" y="4214"/>
                <a:ext cx="291" cy="48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000" b="1">
                    <a:latin typeface="Trebuchet MS" pitchFamily="34" charset="0"/>
                  </a:rPr>
                  <a:t>T</a:t>
                </a:r>
                <a:endParaRPr lang="pl-PL" altLang="pl-PL">
                  <a:latin typeface="Trebuchet MS" pitchFamily="34" charset="0"/>
                </a:endParaRPr>
              </a:p>
            </p:txBody>
          </p:sp>
          <p:sp>
            <p:nvSpPr>
              <p:cNvPr id="20522" name="Text Box 27"/>
              <p:cNvSpPr txBox="1">
                <a:spLocks noChangeArrowheads="1"/>
              </p:cNvSpPr>
              <p:nvPr/>
            </p:nvSpPr>
            <p:spPr bwMode="auto">
              <a:xfrm>
                <a:off x="6447" y="5014"/>
                <a:ext cx="320" cy="54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000">
                    <a:latin typeface="Trebuchet MS" pitchFamily="34" charset="0"/>
                  </a:rPr>
                  <a:t>N</a:t>
                </a:r>
                <a:endParaRPr lang="pl-PL" altLang="pl-PL">
                  <a:latin typeface="Trebuchet MS" pitchFamily="34" charset="0"/>
                </a:endParaRPr>
              </a:p>
            </p:txBody>
          </p:sp>
        </p:grpSp>
        <p:grpSp>
          <p:nvGrpSpPr>
            <p:cNvPr id="20503" name="Group 28"/>
            <p:cNvGrpSpPr>
              <a:grpSpLocks/>
            </p:cNvGrpSpPr>
            <p:nvPr/>
          </p:nvGrpSpPr>
          <p:grpSpPr bwMode="auto">
            <a:xfrm>
              <a:off x="3048" y="1482"/>
              <a:ext cx="1479" cy="513"/>
              <a:chOff x="6491" y="2810"/>
              <a:chExt cx="3698" cy="1284"/>
            </a:xfrm>
          </p:grpSpPr>
          <p:sp>
            <p:nvSpPr>
              <p:cNvPr id="20517" name="AutoShape 29"/>
              <p:cNvSpPr>
                <a:spLocks noChangeArrowheads="1"/>
              </p:cNvSpPr>
              <p:nvPr/>
            </p:nvSpPr>
            <p:spPr bwMode="auto">
              <a:xfrm>
                <a:off x="6491" y="3044"/>
                <a:ext cx="3288" cy="105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0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>
                    <a:latin typeface="Trebuchet MS" pitchFamily="34" charset="0"/>
                  </a:rPr>
                  <a:t>11 </a:t>
                </a:r>
                <a:r>
                  <a:rPr lang="pl-PL" altLang="pl-PL" sz="1000">
                    <a:latin typeface="Trebuchet MS" pitchFamily="34" charset="0"/>
                  </a:rPr>
                  <a:t>Cele są osiągnięte?</a:t>
                </a:r>
                <a:endParaRPr lang="pl-PL" altLang="pl-PL">
                  <a:latin typeface="Trebuchet MS" pitchFamily="34" charset="0"/>
                </a:endParaRPr>
              </a:p>
            </p:txBody>
          </p:sp>
          <p:sp>
            <p:nvSpPr>
              <p:cNvPr id="20518" name="Text Box 30"/>
              <p:cNvSpPr txBox="1">
                <a:spLocks noChangeArrowheads="1"/>
              </p:cNvSpPr>
              <p:nvPr/>
            </p:nvSpPr>
            <p:spPr bwMode="auto">
              <a:xfrm>
                <a:off x="7940" y="2810"/>
                <a:ext cx="308" cy="455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000" b="1">
                    <a:latin typeface="Trebuchet MS" pitchFamily="34" charset="0"/>
                  </a:rPr>
                  <a:t>T</a:t>
                </a:r>
                <a:endParaRPr lang="pl-PL" altLang="pl-PL">
                  <a:latin typeface="Trebuchet MS" pitchFamily="34" charset="0"/>
                </a:endParaRPr>
              </a:p>
            </p:txBody>
          </p:sp>
          <p:sp>
            <p:nvSpPr>
              <p:cNvPr id="20519" name="Text Box 31"/>
              <p:cNvSpPr txBox="1">
                <a:spLocks noChangeArrowheads="1"/>
              </p:cNvSpPr>
              <p:nvPr/>
            </p:nvSpPr>
            <p:spPr bwMode="auto">
              <a:xfrm>
                <a:off x="9881" y="3295"/>
                <a:ext cx="308" cy="52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000">
                    <a:latin typeface="Trebuchet MS" pitchFamily="34" charset="0"/>
                  </a:rPr>
                  <a:t>N</a:t>
                </a:r>
                <a:endParaRPr lang="pl-PL" altLang="pl-PL">
                  <a:latin typeface="Trebuchet MS" pitchFamily="34" charset="0"/>
                </a:endParaRPr>
              </a:p>
            </p:txBody>
          </p:sp>
        </p:grpSp>
        <p:cxnSp>
          <p:nvCxnSpPr>
            <p:cNvPr id="20504" name="AutoShape 32"/>
            <p:cNvCxnSpPr>
              <a:cxnSpLocks noChangeShapeType="1"/>
              <a:stCxn id="20497" idx="2"/>
              <a:endCxn id="20499" idx="2"/>
            </p:cNvCxnSpPr>
            <p:nvPr/>
          </p:nvCxnSpPr>
          <p:spPr bwMode="auto">
            <a:xfrm rot="5400000" flipH="1" flipV="1">
              <a:off x="2922" y="3076"/>
              <a:ext cx="18" cy="1563"/>
            </a:xfrm>
            <a:prstGeom prst="bentConnector3">
              <a:avLst>
                <a:gd name="adj1" fmla="val -797778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5" name="AutoShape 33"/>
            <p:cNvCxnSpPr>
              <a:cxnSpLocks noChangeShapeType="1"/>
              <a:stCxn id="20499" idx="0"/>
              <a:endCxn id="20500" idx="2"/>
            </p:cNvCxnSpPr>
            <p:nvPr/>
          </p:nvCxnSpPr>
          <p:spPr bwMode="auto">
            <a:xfrm flipV="1">
              <a:off x="3712" y="3374"/>
              <a:ext cx="1" cy="2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6" name="AutoShape 34"/>
            <p:cNvCxnSpPr>
              <a:cxnSpLocks noChangeShapeType="1"/>
              <a:stCxn id="20500" idx="0"/>
              <a:endCxn id="20501" idx="2"/>
            </p:cNvCxnSpPr>
            <p:nvPr/>
          </p:nvCxnSpPr>
          <p:spPr bwMode="auto">
            <a:xfrm flipV="1">
              <a:off x="3712" y="2974"/>
              <a:ext cx="1" cy="2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7" name="AutoShape 35"/>
            <p:cNvCxnSpPr>
              <a:cxnSpLocks noChangeShapeType="1"/>
              <a:stCxn id="20520" idx="0"/>
              <a:endCxn id="20517" idx="2"/>
            </p:cNvCxnSpPr>
            <p:nvPr/>
          </p:nvCxnSpPr>
          <p:spPr bwMode="auto">
            <a:xfrm flipH="1" flipV="1">
              <a:off x="3706" y="1995"/>
              <a:ext cx="2" cy="1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8" name="AutoShape 36"/>
            <p:cNvCxnSpPr>
              <a:cxnSpLocks noChangeShapeType="1"/>
              <a:stCxn id="20520" idx="1"/>
              <a:endCxn id="20492" idx="3"/>
            </p:cNvCxnSpPr>
            <p:nvPr/>
          </p:nvCxnSpPr>
          <p:spPr bwMode="auto">
            <a:xfrm rot="10800000" flipV="1">
              <a:off x="2840" y="2342"/>
              <a:ext cx="248" cy="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9" name="AutoShape 37"/>
            <p:cNvCxnSpPr>
              <a:cxnSpLocks noChangeShapeType="1"/>
              <a:stCxn id="20501" idx="0"/>
              <a:endCxn id="20520" idx="2"/>
            </p:cNvCxnSpPr>
            <p:nvPr/>
          </p:nvCxnSpPr>
          <p:spPr bwMode="auto">
            <a:xfrm flipH="1" flipV="1">
              <a:off x="3708" y="2552"/>
              <a:ext cx="4" cy="2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0" name="AutoShape 38"/>
            <p:cNvCxnSpPr>
              <a:cxnSpLocks noChangeShapeType="1"/>
              <a:stCxn id="20517" idx="3"/>
              <a:endCxn id="20499" idx="2"/>
            </p:cNvCxnSpPr>
            <p:nvPr/>
          </p:nvCxnSpPr>
          <p:spPr bwMode="auto">
            <a:xfrm flipH="1">
              <a:off x="3712" y="1785"/>
              <a:ext cx="651" cy="2064"/>
            </a:xfrm>
            <a:prstGeom prst="bentConnector4">
              <a:avLst>
                <a:gd name="adj1" fmla="val -21968"/>
                <a:gd name="adj2" fmla="val 10779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11" name="Rectangle 39"/>
            <p:cNvSpPr>
              <a:spLocks noChangeArrowheads="1"/>
            </p:cNvSpPr>
            <p:nvPr/>
          </p:nvSpPr>
          <p:spPr bwMode="auto">
            <a:xfrm>
              <a:off x="3061" y="1234"/>
              <a:ext cx="1290" cy="1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latin typeface="Trebuchet MS" pitchFamily="34" charset="0"/>
                </a:rPr>
                <a:t>12 </a:t>
              </a:r>
              <a:r>
                <a:rPr lang="pl-PL" altLang="pl-PL" sz="1000">
                  <a:latin typeface="Trebuchet MS" pitchFamily="34" charset="0"/>
                </a:rPr>
                <a:t>Ponownie wykonaj proces</a:t>
              </a:r>
              <a:endParaRPr lang="pl-PL" altLang="pl-PL">
                <a:latin typeface="Trebuchet MS" pitchFamily="34" charset="0"/>
              </a:endParaRPr>
            </a:p>
          </p:txBody>
        </p:sp>
        <p:cxnSp>
          <p:nvCxnSpPr>
            <p:cNvPr id="20512" name="AutoShape 40"/>
            <p:cNvCxnSpPr>
              <a:cxnSpLocks noChangeShapeType="1"/>
              <a:stCxn id="20517" idx="0"/>
              <a:endCxn id="20511" idx="2"/>
            </p:cNvCxnSpPr>
            <p:nvPr/>
          </p:nvCxnSpPr>
          <p:spPr bwMode="auto">
            <a:xfrm flipV="1">
              <a:off x="3706" y="1432"/>
              <a:ext cx="0" cy="1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3" name="AutoShape 41"/>
            <p:cNvCxnSpPr>
              <a:cxnSpLocks noChangeShapeType="1"/>
              <a:stCxn id="20511" idx="0"/>
              <a:endCxn id="20488" idx="0"/>
            </p:cNvCxnSpPr>
            <p:nvPr/>
          </p:nvCxnSpPr>
          <p:spPr bwMode="auto">
            <a:xfrm rot="-5400000" flipH="1" flipV="1">
              <a:off x="2922" y="452"/>
              <a:ext cx="1" cy="1566"/>
            </a:xfrm>
            <a:prstGeom prst="bentConnector3">
              <a:avLst>
                <a:gd name="adj1" fmla="val -9700000"/>
              </a:avLst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14" name="Text Box 42"/>
            <p:cNvSpPr txBox="1">
              <a:spLocks noChangeArrowheads="1"/>
            </p:cNvSpPr>
            <p:nvPr/>
          </p:nvSpPr>
          <p:spPr bwMode="auto">
            <a:xfrm>
              <a:off x="1126" y="819"/>
              <a:ext cx="3389" cy="26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lvl="1"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b="1">
                  <a:latin typeface="Trebuchet MS" pitchFamily="34" charset="0"/>
                </a:rPr>
                <a:t>SKAn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0515" name="Rectangle 43"/>
            <p:cNvSpPr>
              <a:spLocks noChangeArrowheads="1"/>
            </p:cNvSpPr>
            <p:nvPr/>
          </p:nvSpPr>
          <p:spPr bwMode="auto">
            <a:xfrm>
              <a:off x="1169" y="3212"/>
              <a:ext cx="1163" cy="2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solidFill>
                    <a:srgbClr val="5F5F5F"/>
                  </a:solidFill>
                  <a:latin typeface="Trebuchet MS" pitchFamily="34" charset="0"/>
                </a:rPr>
                <a:t>6.0 </a:t>
              </a:r>
              <a:r>
                <a:rPr lang="pl-PL" altLang="pl-PL" sz="1000">
                  <a:solidFill>
                    <a:srgbClr val="5F5F5F"/>
                  </a:solidFill>
                  <a:latin typeface="Trebuchet MS" pitchFamily="34" charset="0"/>
                </a:rPr>
                <a:t>Wykonaj analizę rynku</a:t>
              </a:r>
              <a:endParaRPr lang="pl-PL" altLang="pl-PL">
                <a:latin typeface="Trebuchet MS" pitchFamily="34" charset="0"/>
              </a:endParaRPr>
            </a:p>
          </p:txBody>
        </p:sp>
        <p:cxnSp>
          <p:nvCxnSpPr>
            <p:cNvPr id="20516" name="AutoShape 44"/>
            <p:cNvCxnSpPr>
              <a:cxnSpLocks noChangeShapeType="1"/>
              <a:stCxn id="20523" idx="2"/>
              <a:endCxn id="20497" idx="0"/>
            </p:cNvCxnSpPr>
            <p:nvPr/>
          </p:nvCxnSpPr>
          <p:spPr bwMode="auto">
            <a:xfrm>
              <a:off x="2147" y="3096"/>
              <a:ext cx="2" cy="4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484" name="Rectangle 46"/>
          <p:cNvSpPr>
            <a:spLocks noChangeArrowheads="1"/>
          </p:cNvSpPr>
          <p:nvPr/>
        </p:nvSpPr>
        <p:spPr bwMode="auto">
          <a:xfrm>
            <a:off x="611188" y="1125538"/>
            <a:ext cx="7707312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 eaLnBrk="0" hangingPunct="0">
              <a:spcBef>
                <a:spcPct val="20000"/>
              </a:spcBef>
              <a:buClr>
                <a:srgbClr val="000066"/>
              </a:buClr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908050" indent="-436563" eaLnBrk="0" hangingPunct="0">
              <a:spcBef>
                <a:spcPct val="20000"/>
              </a:spcBef>
              <a:buClr>
                <a:srgbClr val="000066"/>
              </a:buClr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304925" indent="-395288" eaLnBrk="0" hangingPunct="0">
              <a:spcBef>
                <a:spcPct val="20000"/>
              </a:spcBef>
              <a:buClr>
                <a:srgbClr val="000066"/>
              </a:buClr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93863" indent="-387350" eaLnBrk="0" hangingPunct="0">
              <a:spcBef>
                <a:spcPct val="20000"/>
              </a:spcBef>
              <a:buClr>
                <a:srgbClr val="000066"/>
              </a:buClr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93913" indent="-398463" eaLnBrk="0" hangingPunct="0">
              <a:spcBef>
                <a:spcPct val="25000"/>
              </a:spcBef>
              <a:buClr>
                <a:srgbClr val="000066"/>
              </a:buClr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pl-PL" altLang="pl-PL" sz="2000">
                <a:latin typeface="Trebuchet MS" pitchFamily="34" charset="0"/>
              </a:rPr>
              <a:t>SKAn – Strategiczno-Kreaktywna Analiza</a:t>
            </a:r>
            <a:r>
              <a:rPr lang="pl-PL" altLang="pl-PL" sz="2000"/>
              <a:t> </a:t>
            </a:r>
            <a:r>
              <a:rPr lang="pl-PL" altLang="pl-PL" sz="2000">
                <a:latin typeface="Trebuchet MS" pitchFamily="34" charset="0"/>
              </a:rPr>
              <a:t>Leon Winera, Uniw. Pace</a:t>
            </a:r>
          </a:p>
        </p:txBody>
      </p:sp>
      <p:sp>
        <p:nvSpPr>
          <p:cNvPr id="192559" name="Oval 47"/>
          <p:cNvSpPr>
            <a:spLocks noChangeArrowheads="1"/>
          </p:cNvSpPr>
          <p:nvPr/>
        </p:nvSpPr>
        <p:spPr bwMode="auto">
          <a:xfrm>
            <a:off x="395288" y="2276475"/>
            <a:ext cx="4537075" cy="1439863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>
                <a:latin typeface="Trebuchet MS" pitchFamily="34" charset="0"/>
              </a:rPr>
              <a:t>HCST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br>
              <a:rPr lang="pl-PL" altLang="pl-PL" sz="1900" b="1" smtClean="0"/>
            </a:br>
            <a:r>
              <a:rPr lang="pl-PL" altLang="pl-PL" sz="2500" smtClean="0"/>
              <a:t>Strategia i zarządzanie strategiczne</a:t>
            </a:r>
          </a:p>
        </p:txBody>
      </p:sp>
      <p:grpSp>
        <p:nvGrpSpPr>
          <p:cNvPr id="21507" name="Group 85"/>
          <p:cNvGrpSpPr>
            <a:grpSpLocks/>
          </p:cNvGrpSpPr>
          <p:nvPr/>
        </p:nvGrpSpPr>
        <p:grpSpPr bwMode="auto">
          <a:xfrm>
            <a:off x="1508125" y="1700213"/>
            <a:ext cx="5911850" cy="4760912"/>
            <a:chOff x="806" y="900"/>
            <a:chExt cx="3724" cy="3170"/>
          </a:xfrm>
        </p:grpSpPr>
        <p:sp>
          <p:nvSpPr>
            <p:cNvPr id="21509" name="AutoShape 45"/>
            <p:cNvSpPr>
              <a:spLocks noChangeAspect="1" noChangeArrowheads="1"/>
            </p:cNvSpPr>
            <p:nvPr/>
          </p:nvSpPr>
          <p:spPr bwMode="auto">
            <a:xfrm>
              <a:off x="806" y="900"/>
              <a:ext cx="3724" cy="3170"/>
            </a:xfrm>
            <a:prstGeom prst="rect">
              <a:avLst/>
            </a:prstGeom>
            <a:solidFill>
              <a:srgbClr val="CCFFFF">
                <a:alpha val="2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sp>
          <p:nvSpPr>
            <p:cNvPr id="21510" name="Rectangle 46"/>
            <p:cNvSpPr>
              <a:spLocks noChangeArrowheads="1"/>
            </p:cNvSpPr>
            <p:nvPr/>
          </p:nvSpPr>
          <p:spPr bwMode="auto">
            <a:xfrm>
              <a:off x="991" y="1290"/>
              <a:ext cx="1398" cy="2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b="1">
                  <a:latin typeface="Trebuchet MS" pitchFamily="34" charset="0"/>
                </a:rPr>
                <a:t>Cel 1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1511" name="Rectangle 47"/>
            <p:cNvSpPr>
              <a:spLocks noChangeArrowheads="1"/>
            </p:cNvSpPr>
            <p:nvPr/>
          </p:nvSpPr>
          <p:spPr bwMode="auto">
            <a:xfrm>
              <a:off x="883" y="1753"/>
              <a:ext cx="612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100">
                  <a:latin typeface="Trebuchet MS" pitchFamily="34" charset="0"/>
                </a:rPr>
                <a:t> Cel 2-1</a:t>
              </a:r>
              <a:endParaRPr lang="pl-PL" altLang="pl-PL">
                <a:latin typeface="Trebuchet MS" pitchFamily="34" charset="0"/>
              </a:endParaRPr>
            </a:p>
          </p:txBody>
        </p:sp>
        <p:cxnSp>
          <p:nvCxnSpPr>
            <p:cNvPr id="21512" name="AutoShape 48"/>
            <p:cNvCxnSpPr>
              <a:cxnSpLocks noChangeShapeType="1"/>
              <a:stCxn id="21510" idx="2"/>
              <a:endCxn id="21511" idx="0"/>
            </p:cNvCxnSpPr>
            <p:nvPr/>
          </p:nvCxnSpPr>
          <p:spPr bwMode="auto">
            <a:xfrm rot="5400000">
              <a:off x="1325" y="1388"/>
              <a:ext cx="229" cy="501"/>
            </a:xfrm>
            <a:prstGeom prst="bentConnector3">
              <a:avLst>
                <a:gd name="adj1" fmla="val 49782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13" name="Text Box 49"/>
            <p:cNvSpPr txBox="1">
              <a:spLocks noChangeArrowheads="1"/>
            </p:cNvSpPr>
            <p:nvPr/>
          </p:nvSpPr>
          <p:spPr bwMode="auto">
            <a:xfrm>
              <a:off x="1038" y="971"/>
              <a:ext cx="3390" cy="26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b="1">
                  <a:latin typeface="Trebuchet MS" pitchFamily="34" charset="0"/>
                </a:rPr>
                <a:t>HCST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1514" name="Rectangle 50"/>
            <p:cNvSpPr>
              <a:spLocks noChangeArrowheads="1"/>
            </p:cNvSpPr>
            <p:nvPr/>
          </p:nvSpPr>
          <p:spPr bwMode="auto">
            <a:xfrm>
              <a:off x="1553" y="1753"/>
              <a:ext cx="612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100">
                  <a:latin typeface="Trebuchet MS" pitchFamily="34" charset="0"/>
                </a:rPr>
                <a:t> Cel 2-2</a:t>
              </a:r>
              <a:endParaRPr lang="pl-PL" altLang="pl-PL">
                <a:latin typeface="Trebuchet MS" pitchFamily="34" charset="0"/>
              </a:endParaRPr>
            </a:p>
          </p:txBody>
        </p:sp>
        <p:cxnSp>
          <p:nvCxnSpPr>
            <p:cNvPr id="21515" name="AutoShape 51"/>
            <p:cNvCxnSpPr>
              <a:cxnSpLocks noChangeShapeType="1"/>
              <a:stCxn id="21510" idx="2"/>
              <a:endCxn id="21514" idx="0"/>
            </p:cNvCxnSpPr>
            <p:nvPr/>
          </p:nvCxnSpPr>
          <p:spPr bwMode="auto">
            <a:xfrm rot="16200000" flipH="1">
              <a:off x="1660" y="1554"/>
              <a:ext cx="229" cy="169"/>
            </a:xfrm>
            <a:prstGeom prst="bentConnector3">
              <a:avLst>
                <a:gd name="adj1" fmla="val 49782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16" name="Rectangle 52"/>
            <p:cNvSpPr>
              <a:spLocks noChangeArrowheads="1"/>
            </p:cNvSpPr>
            <p:nvPr/>
          </p:nvSpPr>
          <p:spPr bwMode="auto">
            <a:xfrm>
              <a:off x="1550" y="2195"/>
              <a:ext cx="612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00">
                  <a:latin typeface="Trebuchet MS" pitchFamily="34" charset="0"/>
                </a:rPr>
                <a:t> Cel 2-2-1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1517" name="Rectangle 53"/>
            <p:cNvSpPr>
              <a:spLocks noChangeArrowheads="1"/>
            </p:cNvSpPr>
            <p:nvPr/>
          </p:nvSpPr>
          <p:spPr bwMode="auto">
            <a:xfrm>
              <a:off x="2241" y="1753"/>
              <a:ext cx="613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latin typeface="Trebuchet MS" pitchFamily="34" charset="0"/>
                </a:rPr>
                <a:t> </a:t>
              </a:r>
              <a:r>
                <a:rPr lang="pl-PL" altLang="pl-PL" sz="1100">
                  <a:latin typeface="Trebuchet MS" pitchFamily="34" charset="0"/>
                </a:rPr>
                <a:t>Cel 2-3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1518" name="Rectangle 54"/>
            <p:cNvSpPr>
              <a:spLocks noChangeArrowheads="1"/>
            </p:cNvSpPr>
            <p:nvPr/>
          </p:nvSpPr>
          <p:spPr bwMode="auto">
            <a:xfrm>
              <a:off x="2242" y="2195"/>
              <a:ext cx="612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00">
                  <a:latin typeface="Trebuchet MS" pitchFamily="34" charset="0"/>
                </a:rPr>
                <a:t> Cel 2-3-1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1519" name="Rectangle 55"/>
            <p:cNvSpPr>
              <a:spLocks noChangeArrowheads="1"/>
            </p:cNvSpPr>
            <p:nvPr/>
          </p:nvSpPr>
          <p:spPr bwMode="auto">
            <a:xfrm>
              <a:off x="2944" y="2195"/>
              <a:ext cx="612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00">
                  <a:latin typeface="Trebuchet MS" pitchFamily="34" charset="0"/>
                </a:rPr>
                <a:t> Cel 2-3-2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1520" name="Rectangle 56"/>
            <p:cNvSpPr>
              <a:spLocks noChangeArrowheads="1"/>
            </p:cNvSpPr>
            <p:nvPr/>
          </p:nvSpPr>
          <p:spPr bwMode="auto">
            <a:xfrm>
              <a:off x="3643" y="2195"/>
              <a:ext cx="613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00">
                  <a:latin typeface="Trebuchet MS" pitchFamily="34" charset="0"/>
                </a:rPr>
                <a:t> Cel 2-3-3</a:t>
              </a:r>
              <a:endParaRPr lang="pl-PL" altLang="pl-PL">
                <a:latin typeface="Trebuchet MS" pitchFamily="34" charset="0"/>
              </a:endParaRPr>
            </a:p>
          </p:txBody>
        </p:sp>
        <p:cxnSp>
          <p:nvCxnSpPr>
            <p:cNvPr id="21521" name="AutoShape 57"/>
            <p:cNvCxnSpPr>
              <a:cxnSpLocks noChangeShapeType="1"/>
              <a:stCxn id="21510" idx="2"/>
              <a:endCxn id="21517" idx="0"/>
            </p:cNvCxnSpPr>
            <p:nvPr/>
          </p:nvCxnSpPr>
          <p:spPr bwMode="auto">
            <a:xfrm rot="16200000" flipH="1">
              <a:off x="2004" y="1210"/>
              <a:ext cx="229" cy="858"/>
            </a:xfrm>
            <a:prstGeom prst="bentConnector3">
              <a:avLst>
                <a:gd name="adj1" fmla="val 49782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2" name="AutoShape 58"/>
            <p:cNvCxnSpPr>
              <a:cxnSpLocks noChangeShapeType="1"/>
              <a:stCxn id="21514" idx="2"/>
              <a:endCxn id="21516" idx="0"/>
            </p:cNvCxnSpPr>
            <p:nvPr/>
          </p:nvCxnSpPr>
          <p:spPr bwMode="auto">
            <a:xfrm rot="5400000">
              <a:off x="1751" y="2086"/>
              <a:ext cx="214" cy="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3" name="AutoShape 59"/>
            <p:cNvCxnSpPr>
              <a:cxnSpLocks noChangeShapeType="1"/>
              <a:stCxn id="21517" idx="2"/>
              <a:endCxn id="21518" idx="0"/>
            </p:cNvCxnSpPr>
            <p:nvPr/>
          </p:nvCxnSpPr>
          <p:spPr bwMode="auto">
            <a:xfrm rot="5400000">
              <a:off x="2441" y="2088"/>
              <a:ext cx="21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4" name="AutoShape 60"/>
            <p:cNvCxnSpPr>
              <a:cxnSpLocks noChangeShapeType="1"/>
              <a:stCxn id="21517" idx="2"/>
              <a:endCxn id="21519" idx="0"/>
            </p:cNvCxnSpPr>
            <p:nvPr/>
          </p:nvCxnSpPr>
          <p:spPr bwMode="auto">
            <a:xfrm rot="16200000" flipH="1">
              <a:off x="2792" y="1737"/>
              <a:ext cx="214" cy="70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5" name="AutoShape 61"/>
            <p:cNvCxnSpPr>
              <a:cxnSpLocks noChangeShapeType="1"/>
              <a:stCxn id="21517" idx="2"/>
              <a:endCxn id="21520" idx="0"/>
            </p:cNvCxnSpPr>
            <p:nvPr/>
          </p:nvCxnSpPr>
          <p:spPr bwMode="auto">
            <a:xfrm rot="16200000" flipH="1">
              <a:off x="3142" y="1387"/>
              <a:ext cx="214" cy="140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6" name="Rectangle 62"/>
            <p:cNvSpPr>
              <a:spLocks noChangeArrowheads="1"/>
            </p:cNvSpPr>
            <p:nvPr/>
          </p:nvSpPr>
          <p:spPr bwMode="auto">
            <a:xfrm>
              <a:off x="1656" y="2641"/>
              <a:ext cx="613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900">
                  <a:latin typeface="Trebuchet MS" pitchFamily="34" charset="0"/>
                </a:rPr>
                <a:t> Cel 2-3-3-1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1527" name="Rectangle 63"/>
            <p:cNvSpPr>
              <a:spLocks noChangeArrowheads="1"/>
            </p:cNvSpPr>
            <p:nvPr/>
          </p:nvSpPr>
          <p:spPr bwMode="auto">
            <a:xfrm>
              <a:off x="2310" y="2641"/>
              <a:ext cx="613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900">
                  <a:latin typeface="Trebuchet MS" pitchFamily="34" charset="0"/>
                </a:rPr>
                <a:t> Cel 2-3-3-1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1528" name="Rectangle 64"/>
            <p:cNvSpPr>
              <a:spLocks noChangeArrowheads="1"/>
            </p:cNvSpPr>
            <p:nvPr/>
          </p:nvSpPr>
          <p:spPr bwMode="auto">
            <a:xfrm>
              <a:off x="2976" y="2641"/>
              <a:ext cx="613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900">
                  <a:latin typeface="Trebuchet MS" pitchFamily="34" charset="0"/>
                </a:rPr>
                <a:t> Cel 2-3-3-1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1529" name="Rectangle 65"/>
            <p:cNvSpPr>
              <a:spLocks noChangeArrowheads="1"/>
            </p:cNvSpPr>
            <p:nvPr/>
          </p:nvSpPr>
          <p:spPr bwMode="auto">
            <a:xfrm>
              <a:off x="3642" y="2641"/>
              <a:ext cx="613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00">
                  <a:latin typeface="Trebuchet MS" pitchFamily="34" charset="0"/>
                </a:rPr>
                <a:t> </a:t>
              </a:r>
              <a:r>
                <a:rPr lang="pl-PL" altLang="pl-PL" sz="900">
                  <a:latin typeface="Trebuchet MS" pitchFamily="34" charset="0"/>
                </a:rPr>
                <a:t>Cel 2-3-3-1</a:t>
              </a:r>
              <a:endParaRPr lang="pl-PL" altLang="pl-PL">
                <a:latin typeface="Trebuchet MS" pitchFamily="34" charset="0"/>
              </a:endParaRPr>
            </a:p>
          </p:txBody>
        </p:sp>
        <p:cxnSp>
          <p:nvCxnSpPr>
            <p:cNvPr id="21530" name="AutoShape 66"/>
            <p:cNvCxnSpPr>
              <a:cxnSpLocks noChangeShapeType="1"/>
              <a:stCxn id="21520" idx="2"/>
              <a:endCxn id="21527" idx="0"/>
            </p:cNvCxnSpPr>
            <p:nvPr/>
          </p:nvCxnSpPr>
          <p:spPr bwMode="auto">
            <a:xfrm rot="5400000">
              <a:off x="3175" y="1865"/>
              <a:ext cx="218" cy="133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31" name="AutoShape 67"/>
            <p:cNvCxnSpPr>
              <a:cxnSpLocks noChangeShapeType="1"/>
              <a:stCxn id="21520" idx="2"/>
              <a:endCxn id="21528" idx="0"/>
            </p:cNvCxnSpPr>
            <p:nvPr/>
          </p:nvCxnSpPr>
          <p:spPr bwMode="auto">
            <a:xfrm rot="5400000">
              <a:off x="3508" y="2198"/>
              <a:ext cx="218" cy="66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32" name="AutoShape 68"/>
            <p:cNvCxnSpPr>
              <a:cxnSpLocks noChangeShapeType="1"/>
              <a:stCxn id="21520" idx="2"/>
              <a:endCxn id="21529" idx="0"/>
            </p:cNvCxnSpPr>
            <p:nvPr/>
          </p:nvCxnSpPr>
          <p:spPr bwMode="auto">
            <a:xfrm rot="5400000">
              <a:off x="3841" y="2531"/>
              <a:ext cx="218" cy="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33" name="AutoShape 69"/>
            <p:cNvCxnSpPr>
              <a:cxnSpLocks noChangeShapeType="1"/>
              <a:stCxn id="21520" idx="2"/>
              <a:endCxn id="21526" idx="0"/>
            </p:cNvCxnSpPr>
            <p:nvPr/>
          </p:nvCxnSpPr>
          <p:spPr bwMode="auto">
            <a:xfrm rot="5400000">
              <a:off x="2848" y="1538"/>
              <a:ext cx="218" cy="198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34" name="Rectangle 70"/>
            <p:cNvSpPr>
              <a:spLocks noChangeArrowheads="1"/>
            </p:cNvSpPr>
            <p:nvPr/>
          </p:nvSpPr>
          <p:spPr bwMode="auto">
            <a:xfrm>
              <a:off x="1656" y="3728"/>
              <a:ext cx="613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 Cel 2-3-3-1-1</a:t>
              </a:r>
              <a:endParaRPr lang="pl-PL" altLang="pl-PL">
                <a:latin typeface="Trebuchet MS" pitchFamily="34" charset="0"/>
              </a:endParaRPr>
            </a:p>
          </p:txBody>
        </p:sp>
        <p:cxnSp>
          <p:nvCxnSpPr>
            <p:cNvPr id="21535" name="AutoShape 71"/>
            <p:cNvCxnSpPr>
              <a:cxnSpLocks noChangeShapeType="1"/>
              <a:stCxn id="21526" idx="2"/>
              <a:endCxn id="21534" idx="0"/>
            </p:cNvCxnSpPr>
            <p:nvPr/>
          </p:nvCxnSpPr>
          <p:spPr bwMode="auto">
            <a:xfrm rot="5400000">
              <a:off x="1533" y="3299"/>
              <a:ext cx="85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36" name="AutoShape 72"/>
            <p:cNvSpPr>
              <a:spLocks noChangeArrowheads="1"/>
            </p:cNvSpPr>
            <p:nvPr/>
          </p:nvSpPr>
          <p:spPr bwMode="auto">
            <a:xfrm>
              <a:off x="1644" y="2935"/>
              <a:ext cx="192" cy="744"/>
            </a:xfrm>
            <a:prstGeom prst="downArrowCallout">
              <a:avLst>
                <a:gd name="adj1" fmla="val 25000"/>
                <a:gd name="adj2" fmla="val 25000"/>
                <a:gd name="adj3" fmla="val 64583"/>
                <a:gd name="adj4" fmla="val 66667"/>
              </a:avLst>
            </a:prstGeom>
            <a:solidFill>
              <a:srgbClr val="00FFFF">
                <a:alpha val="2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Jak to zrobić?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1537" name="AutoShape 73"/>
            <p:cNvSpPr>
              <a:spLocks noChangeArrowheads="1"/>
            </p:cNvSpPr>
            <p:nvPr/>
          </p:nvSpPr>
          <p:spPr bwMode="auto">
            <a:xfrm rot="10800000">
              <a:off x="2058" y="2917"/>
              <a:ext cx="192" cy="744"/>
            </a:xfrm>
            <a:prstGeom prst="downArrowCallout">
              <a:avLst>
                <a:gd name="adj1" fmla="val 25000"/>
                <a:gd name="adj2" fmla="val 25000"/>
                <a:gd name="adj3" fmla="val 64583"/>
                <a:gd name="adj4" fmla="val 66667"/>
              </a:avLst>
            </a:prstGeom>
            <a:solidFill>
              <a:srgbClr val="00FFFF">
                <a:alpha val="21960"/>
              </a:srgbClr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eaVert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700">
                  <a:solidFill>
                    <a:srgbClr val="5F5F5F"/>
                  </a:solidFill>
                  <a:latin typeface="Trebuchet MS" pitchFamily="34" charset="0"/>
                </a:rPr>
                <a:t>Po co to robi</a:t>
              </a:r>
              <a:r>
                <a:rPr lang="pl-PL" altLang="pl-PL" sz="800">
                  <a:solidFill>
                    <a:srgbClr val="5F5F5F"/>
                  </a:solidFill>
                  <a:latin typeface="Trebuchet MS" pitchFamily="34" charset="0"/>
                </a:rPr>
                <a:t>my?</a:t>
              </a:r>
              <a:endParaRPr lang="pl-PL" altLang="pl-PL">
                <a:latin typeface="Trebuchet MS" pitchFamily="34" charset="0"/>
              </a:endParaRPr>
            </a:p>
          </p:txBody>
        </p:sp>
        <p:grpSp>
          <p:nvGrpSpPr>
            <p:cNvPr id="21538" name="Group 74"/>
            <p:cNvGrpSpPr>
              <a:grpSpLocks/>
            </p:cNvGrpSpPr>
            <p:nvPr/>
          </p:nvGrpSpPr>
          <p:grpSpPr bwMode="auto">
            <a:xfrm>
              <a:off x="1770" y="2438"/>
              <a:ext cx="103" cy="172"/>
              <a:chOff x="3514" y="4715"/>
              <a:chExt cx="258" cy="430"/>
            </a:xfrm>
          </p:grpSpPr>
          <p:sp>
            <p:nvSpPr>
              <p:cNvPr id="21546" name="AutoShape 75"/>
              <p:cNvSpPr>
                <a:spLocks noChangeArrowheads="1"/>
              </p:cNvSpPr>
              <p:nvPr/>
            </p:nvSpPr>
            <p:spPr bwMode="auto">
              <a:xfrm rot="10800000">
                <a:off x="3514" y="4721"/>
                <a:ext cx="105" cy="424"/>
              </a:xfrm>
              <a:prstGeom prst="downArrowCallout">
                <a:avLst>
                  <a:gd name="adj1" fmla="val 25000"/>
                  <a:gd name="adj2" fmla="val 25000"/>
                  <a:gd name="adj3" fmla="val 67302"/>
                  <a:gd name="adj4" fmla="val 66667"/>
                </a:avLst>
              </a:prstGeom>
              <a:solidFill>
                <a:srgbClr val="00FFFF">
                  <a:alpha val="2196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pl-PL" altLang="pl-PL">
                  <a:latin typeface="Trebuchet MS" pitchFamily="34" charset="0"/>
                </a:endParaRPr>
              </a:p>
            </p:txBody>
          </p:sp>
          <p:sp>
            <p:nvSpPr>
              <p:cNvPr id="21547" name="AutoShape 76"/>
              <p:cNvSpPr>
                <a:spLocks noChangeArrowheads="1"/>
              </p:cNvSpPr>
              <p:nvPr/>
            </p:nvSpPr>
            <p:spPr bwMode="auto">
              <a:xfrm>
                <a:off x="3667" y="4715"/>
                <a:ext cx="105" cy="424"/>
              </a:xfrm>
              <a:prstGeom prst="downArrowCallout">
                <a:avLst>
                  <a:gd name="adj1" fmla="val 25000"/>
                  <a:gd name="adj2" fmla="val 25000"/>
                  <a:gd name="adj3" fmla="val 67302"/>
                  <a:gd name="adj4" fmla="val 66667"/>
                </a:avLst>
              </a:prstGeom>
              <a:solidFill>
                <a:srgbClr val="00FFFF">
                  <a:alpha val="21960"/>
                </a:srgbClr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pl-PL" altLang="pl-PL">
                  <a:latin typeface="Trebuchet MS" pitchFamily="34" charset="0"/>
                </a:endParaRPr>
              </a:p>
            </p:txBody>
          </p:sp>
        </p:grpSp>
        <p:grpSp>
          <p:nvGrpSpPr>
            <p:cNvPr id="21539" name="Group 77"/>
            <p:cNvGrpSpPr>
              <a:grpSpLocks/>
            </p:cNvGrpSpPr>
            <p:nvPr/>
          </p:nvGrpSpPr>
          <p:grpSpPr bwMode="auto">
            <a:xfrm>
              <a:off x="1626" y="2000"/>
              <a:ext cx="103" cy="172"/>
              <a:chOff x="3514" y="4715"/>
              <a:chExt cx="258" cy="430"/>
            </a:xfrm>
          </p:grpSpPr>
          <p:sp>
            <p:nvSpPr>
              <p:cNvPr id="21544" name="AutoShape 78"/>
              <p:cNvSpPr>
                <a:spLocks noChangeArrowheads="1"/>
              </p:cNvSpPr>
              <p:nvPr/>
            </p:nvSpPr>
            <p:spPr bwMode="auto">
              <a:xfrm rot="10800000">
                <a:off x="3514" y="4721"/>
                <a:ext cx="105" cy="424"/>
              </a:xfrm>
              <a:prstGeom prst="downArrowCallout">
                <a:avLst>
                  <a:gd name="adj1" fmla="val 25000"/>
                  <a:gd name="adj2" fmla="val 25000"/>
                  <a:gd name="adj3" fmla="val 67302"/>
                  <a:gd name="adj4" fmla="val 66667"/>
                </a:avLst>
              </a:prstGeom>
              <a:solidFill>
                <a:srgbClr val="00FFFF">
                  <a:alpha val="2196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pl-PL" altLang="pl-PL">
                  <a:latin typeface="Trebuchet MS" pitchFamily="34" charset="0"/>
                </a:endParaRPr>
              </a:p>
            </p:txBody>
          </p:sp>
          <p:sp>
            <p:nvSpPr>
              <p:cNvPr id="21545" name="AutoShape 79"/>
              <p:cNvSpPr>
                <a:spLocks noChangeArrowheads="1"/>
              </p:cNvSpPr>
              <p:nvPr/>
            </p:nvSpPr>
            <p:spPr bwMode="auto">
              <a:xfrm>
                <a:off x="3667" y="4715"/>
                <a:ext cx="105" cy="424"/>
              </a:xfrm>
              <a:prstGeom prst="downArrowCallout">
                <a:avLst>
                  <a:gd name="adj1" fmla="val 25000"/>
                  <a:gd name="adj2" fmla="val 25000"/>
                  <a:gd name="adj3" fmla="val 67302"/>
                  <a:gd name="adj4" fmla="val 66667"/>
                </a:avLst>
              </a:prstGeom>
              <a:solidFill>
                <a:srgbClr val="00FFFF">
                  <a:alpha val="21960"/>
                </a:srgbClr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pl-PL" altLang="pl-PL">
                  <a:latin typeface="Trebuchet MS" pitchFamily="34" charset="0"/>
                </a:endParaRPr>
              </a:p>
            </p:txBody>
          </p:sp>
        </p:grpSp>
        <p:grpSp>
          <p:nvGrpSpPr>
            <p:cNvPr id="21540" name="Group 80"/>
            <p:cNvGrpSpPr>
              <a:grpSpLocks/>
            </p:cNvGrpSpPr>
            <p:nvPr/>
          </p:nvGrpSpPr>
          <p:grpSpPr bwMode="auto">
            <a:xfrm>
              <a:off x="1032" y="1550"/>
              <a:ext cx="103" cy="172"/>
              <a:chOff x="3514" y="4715"/>
              <a:chExt cx="258" cy="430"/>
            </a:xfrm>
          </p:grpSpPr>
          <p:sp>
            <p:nvSpPr>
              <p:cNvPr id="21542" name="AutoShape 81"/>
              <p:cNvSpPr>
                <a:spLocks noChangeArrowheads="1"/>
              </p:cNvSpPr>
              <p:nvPr/>
            </p:nvSpPr>
            <p:spPr bwMode="auto">
              <a:xfrm rot="10800000">
                <a:off x="3514" y="4721"/>
                <a:ext cx="105" cy="424"/>
              </a:xfrm>
              <a:prstGeom prst="downArrowCallout">
                <a:avLst>
                  <a:gd name="adj1" fmla="val 25000"/>
                  <a:gd name="adj2" fmla="val 25000"/>
                  <a:gd name="adj3" fmla="val 67302"/>
                  <a:gd name="adj4" fmla="val 66667"/>
                </a:avLst>
              </a:prstGeom>
              <a:solidFill>
                <a:srgbClr val="00FFFF">
                  <a:alpha val="2196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pl-PL" altLang="pl-PL">
                  <a:latin typeface="Trebuchet MS" pitchFamily="34" charset="0"/>
                </a:endParaRPr>
              </a:p>
            </p:txBody>
          </p:sp>
          <p:sp>
            <p:nvSpPr>
              <p:cNvPr id="21543" name="AutoShape 82"/>
              <p:cNvSpPr>
                <a:spLocks noChangeArrowheads="1"/>
              </p:cNvSpPr>
              <p:nvPr/>
            </p:nvSpPr>
            <p:spPr bwMode="auto">
              <a:xfrm>
                <a:off x="3667" y="4715"/>
                <a:ext cx="105" cy="424"/>
              </a:xfrm>
              <a:prstGeom prst="downArrowCallout">
                <a:avLst>
                  <a:gd name="adj1" fmla="val 25000"/>
                  <a:gd name="adj2" fmla="val 25000"/>
                  <a:gd name="adj3" fmla="val 67302"/>
                  <a:gd name="adj4" fmla="val 66667"/>
                </a:avLst>
              </a:prstGeom>
              <a:solidFill>
                <a:srgbClr val="00FFFF">
                  <a:alpha val="21960"/>
                </a:srgbClr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pl-PL" altLang="pl-PL">
                  <a:latin typeface="Trebuchet MS" pitchFamily="34" charset="0"/>
                </a:endParaRPr>
              </a:p>
            </p:txBody>
          </p:sp>
        </p:grpSp>
        <p:sp>
          <p:nvSpPr>
            <p:cNvPr id="21541" name="AutoShape 84"/>
            <p:cNvSpPr>
              <a:spLocks noChangeArrowheads="1"/>
            </p:cNvSpPr>
            <p:nvPr/>
          </p:nvSpPr>
          <p:spPr bwMode="auto">
            <a:xfrm rot="10800000">
              <a:off x="2517" y="1344"/>
              <a:ext cx="635" cy="136"/>
            </a:xfrm>
            <a:prstGeom prst="homePlate">
              <a:avLst>
                <a:gd name="adj" fmla="val 116728"/>
              </a:avLst>
            </a:prstGeom>
            <a:solidFill>
              <a:srgbClr val="00FFFF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CG (</a:t>
              </a:r>
              <a:r>
                <a:rPr lang="pl-PL" altLang="pl-PL" sz="800" i="1">
                  <a:latin typeface="Trebuchet MS" pitchFamily="34" charset="0"/>
                </a:rPr>
                <a:t>TRO</a:t>
              </a:r>
              <a:r>
                <a:rPr lang="pl-PL" altLang="pl-PL" sz="800">
                  <a:latin typeface="Trebuchet MS" pitchFamily="34" charset="0"/>
                </a:rPr>
                <a:t>)</a:t>
              </a:r>
            </a:p>
          </p:txBody>
        </p:sp>
      </p:grpSp>
      <p:sp>
        <p:nvSpPr>
          <p:cNvPr id="21508" name="Rectangle 86"/>
          <p:cNvSpPr>
            <a:spLocks noChangeArrowheads="1"/>
          </p:cNvSpPr>
          <p:nvPr/>
        </p:nvSpPr>
        <p:spPr bwMode="auto">
          <a:xfrm>
            <a:off x="611188" y="1125538"/>
            <a:ext cx="7707312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 eaLnBrk="0" hangingPunct="0">
              <a:spcBef>
                <a:spcPct val="20000"/>
              </a:spcBef>
              <a:buClr>
                <a:srgbClr val="000066"/>
              </a:buClr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908050" indent="-436563" eaLnBrk="0" hangingPunct="0">
              <a:spcBef>
                <a:spcPct val="20000"/>
              </a:spcBef>
              <a:buClr>
                <a:srgbClr val="000066"/>
              </a:buClr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304925" indent="-395288" eaLnBrk="0" hangingPunct="0">
              <a:spcBef>
                <a:spcPct val="20000"/>
              </a:spcBef>
              <a:buClr>
                <a:srgbClr val="000066"/>
              </a:buClr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93863" indent="-387350" eaLnBrk="0" hangingPunct="0">
              <a:spcBef>
                <a:spcPct val="20000"/>
              </a:spcBef>
              <a:buClr>
                <a:srgbClr val="000066"/>
              </a:buClr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93913" indent="-398463" eaLnBrk="0" hangingPunct="0">
              <a:spcBef>
                <a:spcPct val="25000"/>
              </a:spcBef>
              <a:buClr>
                <a:srgbClr val="000066"/>
              </a:buClr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pl-PL" altLang="pl-PL" sz="2000">
                <a:latin typeface="Trebuchet MS" pitchFamily="34" charset="0"/>
              </a:rPr>
              <a:t> Diagram Hierarchii Celów Strategicznych i Taktyk HCST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/>
            </a:r>
            <a:br>
              <a:rPr lang="pl-PL" altLang="pl-PL" smtClean="0"/>
            </a:br>
            <a:endParaRPr lang="pl-PL" altLang="pl-PL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  <a:p>
            <a:pPr eaLnBrk="1" hangingPunct="1"/>
            <a:endParaRPr lang="pl-PL" altLang="pl-PL" smtClean="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52164" y="765299"/>
            <a:ext cx="8496300" cy="620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28900" indent="-3429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86100" indent="-3429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543300" indent="-3429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000500" indent="-3429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l-PL" altLang="pl-PL" sz="2800" b="1" dirty="0">
                <a:latin typeface="Trebuchet MS" pitchFamily="34" charset="0"/>
              </a:rPr>
              <a:t>Plan </a:t>
            </a:r>
            <a:r>
              <a:rPr lang="pl-PL" altLang="pl-PL" sz="2800" b="1" dirty="0" smtClean="0">
                <a:latin typeface="Trebuchet MS" pitchFamily="34" charset="0"/>
              </a:rPr>
              <a:t>omówienia – część pierwsza</a:t>
            </a:r>
            <a:endParaRPr lang="pl-PL" altLang="pl-PL" sz="2800" b="1" dirty="0">
              <a:latin typeface="Trebuchet MS" pitchFamily="34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pl-PL" altLang="pl-PL" b="1" dirty="0">
              <a:latin typeface="Trebuchet MS" pitchFamily="34" charset="0"/>
            </a:endParaRPr>
          </a:p>
          <a:p>
            <a:pPr eaLnBrk="1" hangingPunct="1">
              <a:lnSpc>
                <a:spcPct val="250000"/>
              </a:lnSpc>
              <a:buClrTx/>
              <a:buFontTx/>
              <a:buAutoNum type="arabicPeriod"/>
            </a:pPr>
            <a:r>
              <a:rPr lang="pl-PL" altLang="pl-PL" sz="2000" dirty="0">
                <a:latin typeface="Trebuchet MS" pitchFamily="34" charset="0"/>
              </a:rPr>
              <a:t>Podstawy terminologiczne i metodologiczne</a:t>
            </a:r>
          </a:p>
          <a:p>
            <a:pPr lvl="1" eaLnBrk="1" hangingPunct="1">
              <a:lnSpc>
                <a:spcPct val="250000"/>
              </a:lnSpc>
              <a:buClrTx/>
              <a:buFontTx/>
              <a:buAutoNum type="alphaLcPeriod"/>
            </a:pPr>
            <a:r>
              <a:rPr lang="pl-PL" altLang="pl-PL" sz="1600" dirty="0">
                <a:latin typeface="Trebuchet MS" pitchFamily="34" charset="0"/>
              </a:rPr>
              <a:t>Strategia </a:t>
            </a:r>
            <a:endParaRPr lang="pl-PL" altLang="pl-PL" sz="1600" dirty="0" smtClean="0">
              <a:latin typeface="Trebuchet MS" pitchFamily="34" charset="0"/>
            </a:endParaRPr>
          </a:p>
          <a:p>
            <a:pPr lvl="1" eaLnBrk="1" hangingPunct="1">
              <a:lnSpc>
                <a:spcPct val="250000"/>
              </a:lnSpc>
              <a:buClrTx/>
              <a:buFontTx/>
              <a:buAutoNum type="alphaLcPeriod"/>
            </a:pPr>
            <a:r>
              <a:rPr lang="pl-PL" altLang="pl-PL" sz="1600" dirty="0" smtClean="0">
                <a:latin typeface="Trebuchet MS" pitchFamily="34" charset="0"/>
              </a:rPr>
              <a:t>Zarządzanie </a:t>
            </a:r>
            <a:r>
              <a:rPr lang="pl-PL" altLang="pl-PL" sz="1600" dirty="0">
                <a:latin typeface="Trebuchet MS" pitchFamily="34" charset="0"/>
              </a:rPr>
              <a:t>strategiczne</a:t>
            </a:r>
          </a:p>
          <a:p>
            <a:pPr eaLnBrk="1" hangingPunct="1">
              <a:lnSpc>
                <a:spcPct val="250000"/>
              </a:lnSpc>
              <a:buClrTx/>
              <a:buFontTx/>
              <a:buAutoNum type="arabicPeriod"/>
            </a:pPr>
            <a:r>
              <a:rPr lang="pl-PL" altLang="pl-PL" sz="2000" dirty="0">
                <a:latin typeface="Trebuchet MS" pitchFamily="34" charset="0"/>
              </a:rPr>
              <a:t>Metodyka opracowania strategii</a:t>
            </a:r>
          </a:p>
          <a:p>
            <a:pPr lvl="1" eaLnBrk="1" hangingPunct="1">
              <a:lnSpc>
                <a:spcPct val="250000"/>
              </a:lnSpc>
              <a:buClrTx/>
              <a:buFontTx/>
              <a:buAutoNum type="alphaLcPeriod"/>
            </a:pPr>
            <a:r>
              <a:rPr lang="pl-PL" altLang="pl-PL" sz="1600" dirty="0">
                <a:latin typeface="Trebuchet MS" pitchFamily="34" charset="0"/>
              </a:rPr>
              <a:t>Analiza SWOT – zasady</a:t>
            </a:r>
          </a:p>
          <a:p>
            <a:pPr lvl="1" eaLnBrk="1" hangingPunct="1">
              <a:lnSpc>
                <a:spcPct val="250000"/>
              </a:lnSpc>
              <a:buClrTx/>
              <a:buFontTx/>
              <a:buAutoNum type="alphaLcPeriod"/>
            </a:pPr>
            <a:r>
              <a:rPr lang="pl-PL" altLang="pl-PL" sz="1600" dirty="0">
                <a:latin typeface="Trebuchet MS" pitchFamily="34" charset="0"/>
              </a:rPr>
              <a:t>Analiza </a:t>
            </a:r>
            <a:r>
              <a:rPr lang="pl-PL" altLang="pl-PL" sz="1600" dirty="0" smtClean="0">
                <a:latin typeface="Trebuchet MS" pitchFamily="34" charset="0"/>
              </a:rPr>
              <a:t>otoczenia </a:t>
            </a:r>
            <a:r>
              <a:rPr lang="pl-PL" altLang="pl-PL" sz="1600" dirty="0">
                <a:latin typeface="Trebuchet MS" pitchFamily="34" charset="0"/>
              </a:rPr>
              <a:t>– zasady</a:t>
            </a:r>
          </a:p>
          <a:p>
            <a:pPr eaLnBrk="1" hangingPunct="1">
              <a:lnSpc>
                <a:spcPct val="100000"/>
              </a:lnSpc>
              <a:buClrTx/>
              <a:buFontTx/>
              <a:buAutoNum type="arabicPeriod"/>
            </a:pPr>
            <a:endParaRPr lang="pl-PL" altLang="pl-PL" sz="2000" dirty="0">
              <a:latin typeface="Trebuchet MS" pitchFamily="34" charset="0"/>
            </a:endParaRPr>
          </a:p>
        </p:txBody>
      </p:sp>
      <p:pic>
        <p:nvPicPr>
          <p:cNvPr id="5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2970704" cy="418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Metodyka opracowania strategii</a:t>
            </a:r>
            <a:br>
              <a:rPr lang="pl-PL" altLang="pl-PL" sz="1900" b="1" smtClean="0"/>
            </a:br>
            <a:r>
              <a:rPr lang="pl-PL" altLang="pl-PL" sz="2500" smtClean="0"/>
              <a:t>Analiza SWOT - zasady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684213" y="1557338"/>
            <a:ext cx="7559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pl-PL" altLang="pl-PL">
              <a:latin typeface="Trebuchet MS" pitchFamily="34" charset="0"/>
            </a:endParaRPr>
          </a:p>
        </p:txBody>
      </p:sp>
      <p:graphicFrame>
        <p:nvGraphicFramePr>
          <p:cNvPr id="22532" name="Object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333016"/>
              </p:ext>
            </p:extLst>
          </p:nvPr>
        </p:nvGraphicFramePr>
        <p:xfrm>
          <a:off x="0" y="2420888"/>
          <a:ext cx="8964488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Dokument" r:id="rId3" imgW="6141507" imgH="2078211" progId="Word.Document.8">
                  <p:embed/>
                </p:oleObj>
              </mc:Choice>
              <mc:Fallback>
                <p:oleObj name="Dokument" r:id="rId3" imgW="6141507" imgH="2078211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20888"/>
                        <a:ext cx="8964488" cy="3528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Rectangle 13"/>
          <p:cNvSpPr>
            <a:spLocks noChangeArrowheads="1"/>
          </p:cNvSpPr>
          <p:nvPr/>
        </p:nvSpPr>
        <p:spPr bwMode="auto">
          <a:xfrm>
            <a:off x="611188" y="1412875"/>
            <a:ext cx="7707312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 eaLnBrk="0" hangingPunct="0">
              <a:spcBef>
                <a:spcPct val="20000"/>
              </a:spcBef>
              <a:buClr>
                <a:srgbClr val="000066"/>
              </a:buClr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908050" indent="-436563" eaLnBrk="0" hangingPunct="0">
              <a:spcBef>
                <a:spcPct val="20000"/>
              </a:spcBef>
              <a:buClr>
                <a:srgbClr val="000066"/>
              </a:buClr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304925" indent="-395288" eaLnBrk="0" hangingPunct="0">
              <a:spcBef>
                <a:spcPct val="20000"/>
              </a:spcBef>
              <a:buClr>
                <a:srgbClr val="000066"/>
              </a:buClr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93863" indent="-387350" eaLnBrk="0" hangingPunct="0">
              <a:spcBef>
                <a:spcPct val="20000"/>
              </a:spcBef>
              <a:buClr>
                <a:srgbClr val="000066"/>
              </a:buClr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93913" indent="-398463" eaLnBrk="0" hangingPunct="0">
              <a:spcBef>
                <a:spcPct val="25000"/>
              </a:spcBef>
              <a:buClr>
                <a:srgbClr val="000066"/>
              </a:buClr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pl-PL" altLang="pl-PL" sz="2400" dirty="0">
                <a:latin typeface="Trebuchet MS" pitchFamily="34" charset="0"/>
              </a:rPr>
              <a:t> Budowa tabeli czterech aspektów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Metodyka opracowania strategii</a:t>
            </a:r>
            <a:br>
              <a:rPr lang="pl-PL" altLang="pl-PL" sz="1900" b="1" smtClean="0"/>
            </a:br>
            <a:r>
              <a:rPr lang="pl-PL" altLang="pl-PL" sz="2500" smtClean="0"/>
              <a:t>Analiza SWOT - zasady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84213" y="1557338"/>
            <a:ext cx="7559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pl-PL" altLang="pl-PL">
              <a:latin typeface="Trebuchet MS" pitchFamily="34" charset="0"/>
            </a:endParaRPr>
          </a:p>
        </p:txBody>
      </p:sp>
      <p:graphicFrame>
        <p:nvGraphicFramePr>
          <p:cNvPr id="2355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842858"/>
              </p:ext>
            </p:extLst>
          </p:nvPr>
        </p:nvGraphicFramePr>
        <p:xfrm>
          <a:off x="-9742" y="2013519"/>
          <a:ext cx="8870659" cy="4727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Document" r:id="rId3" imgW="6260426" imgH="3336165" progId="Word.Document.8">
                  <p:embed/>
                </p:oleObj>
              </mc:Choice>
              <mc:Fallback>
                <p:oleObj name="Document" r:id="rId3" imgW="6260426" imgH="3336165" progId="Word.Documen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742" y="2013519"/>
                        <a:ext cx="8870659" cy="47278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611188" y="1412875"/>
            <a:ext cx="7707312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 eaLnBrk="0" hangingPunct="0">
              <a:spcBef>
                <a:spcPct val="20000"/>
              </a:spcBef>
              <a:buClr>
                <a:srgbClr val="000066"/>
              </a:buClr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908050" indent="-436563" eaLnBrk="0" hangingPunct="0">
              <a:spcBef>
                <a:spcPct val="20000"/>
              </a:spcBef>
              <a:buClr>
                <a:srgbClr val="000066"/>
              </a:buClr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304925" indent="-395288" eaLnBrk="0" hangingPunct="0">
              <a:spcBef>
                <a:spcPct val="20000"/>
              </a:spcBef>
              <a:buClr>
                <a:srgbClr val="000066"/>
              </a:buClr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93863" indent="-387350" eaLnBrk="0" hangingPunct="0">
              <a:spcBef>
                <a:spcPct val="20000"/>
              </a:spcBef>
              <a:buClr>
                <a:srgbClr val="000066"/>
              </a:buClr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93913" indent="-398463" eaLnBrk="0" hangingPunct="0">
              <a:spcBef>
                <a:spcPct val="25000"/>
              </a:spcBef>
              <a:buClr>
                <a:srgbClr val="000066"/>
              </a:buClr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pl-PL" altLang="pl-PL" sz="2400" dirty="0">
                <a:latin typeface="Trebuchet MS" pitchFamily="34" charset="0"/>
              </a:rPr>
              <a:t> Tabela czterech aspektów SWOT w dwóch ujęciach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Metodyka opracowania strategii</a:t>
            </a:r>
            <a:br>
              <a:rPr lang="pl-PL" altLang="pl-PL" sz="1900" b="1" smtClean="0"/>
            </a:br>
            <a:r>
              <a:rPr lang="pl-PL" altLang="pl-PL" sz="2500" smtClean="0"/>
              <a:t>Analiza SWOT - zasady</a:t>
            </a:r>
          </a:p>
        </p:txBody>
      </p:sp>
      <p:pic>
        <p:nvPicPr>
          <p:cNvPr id="24579" name="Picture 4" descr="SWOT - czysty wyk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7921625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611188" y="1252538"/>
            <a:ext cx="7707312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 eaLnBrk="0" hangingPunct="0">
              <a:spcBef>
                <a:spcPct val="20000"/>
              </a:spcBef>
              <a:buClr>
                <a:srgbClr val="000066"/>
              </a:buClr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908050" indent="-436563" eaLnBrk="0" hangingPunct="0">
              <a:spcBef>
                <a:spcPct val="20000"/>
              </a:spcBef>
              <a:buClr>
                <a:srgbClr val="000066"/>
              </a:buClr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304925" indent="-395288" eaLnBrk="0" hangingPunct="0">
              <a:spcBef>
                <a:spcPct val="20000"/>
              </a:spcBef>
              <a:buClr>
                <a:srgbClr val="000066"/>
              </a:buClr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93863" indent="-387350" eaLnBrk="0" hangingPunct="0">
              <a:spcBef>
                <a:spcPct val="20000"/>
              </a:spcBef>
              <a:buClr>
                <a:srgbClr val="000066"/>
              </a:buClr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93913" indent="-398463" eaLnBrk="0" hangingPunct="0">
              <a:spcBef>
                <a:spcPct val="25000"/>
              </a:spcBef>
              <a:buClr>
                <a:srgbClr val="000066"/>
              </a:buClr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pl-PL" altLang="pl-PL" sz="2400" dirty="0">
                <a:latin typeface="Trebuchet MS" pitchFamily="34" charset="0"/>
              </a:rPr>
              <a:t> Obszary stanu </a:t>
            </a:r>
            <a:r>
              <a:rPr lang="pl-PL" altLang="pl-PL" sz="2400" dirty="0" smtClean="0">
                <a:latin typeface="Trebuchet MS" pitchFamily="34" charset="0"/>
              </a:rPr>
              <a:t>organizacji </a:t>
            </a:r>
            <a:r>
              <a:rPr lang="pl-PL" altLang="pl-PL" sz="2400" dirty="0">
                <a:latin typeface="Trebuchet MS" pitchFamily="34" charset="0"/>
              </a:rPr>
              <a:t>wynikające z analizy SWOT</a:t>
            </a:r>
          </a:p>
        </p:txBody>
      </p:sp>
      <p:sp>
        <p:nvSpPr>
          <p:cNvPr id="2458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Metodyka opracowania strategii</a:t>
            </a:r>
            <a:br>
              <a:rPr lang="pl-PL" altLang="pl-PL" sz="1900" b="1" smtClean="0"/>
            </a:br>
            <a:r>
              <a:rPr lang="pl-PL" altLang="pl-PL" sz="2500" smtClean="0"/>
              <a:t>Analiza SWOT - zasady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608" y="1124744"/>
            <a:ext cx="8570392" cy="2397125"/>
          </a:xfrm>
        </p:spPr>
        <p:txBody>
          <a:bodyPr/>
          <a:lstStyle/>
          <a:p>
            <a:pPr marL="265113" indent="-265113" eaLnBrk="1" hangingPunct="1">
              <a:lnSpc>
                <a:spcPct val="95000"/>
              </a:lnSpc>
              <a:buClr>
                <a:schemeClr val="folHlink"/>
              </a:buClr>
            </a:pPr>
            <a:r>
              <a:rPr lang="pl-PL" altLang="pl-PL" sz="1800" dirty="0" smtClean="0"/>
              <a:t>Analiza SWOT nie może stanowić </a:t>
            </a:r>
            <a:r>
              <a:rPr lang="pl-PL" altLang="pl-PL" sz="1800" dirty="0" err="1" smtClean="0"/>
              <a:t>samocelu</a:t>
            </a:r>
            <a:r>
              <a:rPr lang="pl-PL" altLang="pl-PL" sz="1800" dirty="0" smtClean="0"/>
              <a:t>.</a:t>
            </a:r>
          </a:p>
          <a:p>
            <a:pPr marL="265113" indent="-265113" eaLnBrk="1" hangingPunct="1">
              <a:lnSpc>
                <a:spcPct val="95000"/>
              </a:lnSpc>
              <a:buClr>
                <a:schemeClr val="folHlink"/>
              </a:buClr>
            </a:pPr>
            <a:r>
              <a:rPr lang="pl-PL" altLang="pl-PL" sz="1800" dirty="0" smtClean="0"/>
              <a:t>Musi być wykonana w kontekście pewnego stanu końcowego (docelowego) lub celu. </a:t>
            </a:r>
          </a:p>
          <a:p>
            <a:pPr marL="265113" indent="-265113" eaLnBrk="1" hangingPunct="1">
              <a:lnSpc>
                <a:spcPct val="95000"/>
              </a:lnSpc>
              <a:buClr>
                <a:schemeClr val="folHlink"/>
              </a:buClr>
            </a:pPr>
            <a:r>
              <a:rPr lang="pl-PL" altLang="pl-PL" sz="1800" dirty="0" smtClean="0"/>
              <a:t>Stany lub cele są w dłuższej perspektywie zmienne, ale na potrzeby analizy są traktowane jako stały punkt odniesienia. </a:t>
            </a:r>
          </a:p>
          <a:p>
            <a:pPr marL="265113" indent="-265113" eaLnBrk="1" hangingPunct="1">
              <a:lnSpc>
                <a:spcPct val="95000"/>
              </a:lnSpc>
              <a:buClr>
                <a:schemeClr val="folHlink"/>
              </a:buClr>
            </a:pPr>
            <a:r>
              <a:rPr lang="pl-PL" altLang="pl-PL" sz="1800" dirty="0" smtClean="0"/>
              <a:t>Bez zdefiniowana takich stanów/celów silnie rośnie ryzyko stworzenia bezużytecznej analizy, gdyż niezdefiniowanie uprzednie uzgodnionych celów spowoduje, że uczestnicy analizy będą mieli na myśli różne stany końcowe (cele) i zgłaszane przez nich czynniki będą się odnosiły do takich potencjalnie niespójnych między sobą dążeń.  </a:t>
            </a:r>
          </a:p>
          <a:p>
            <a:pPr marL="265113" indent="-265113" eaLnBrk="1" hangingPunct="1">
              <a:lnSpc>
                <a:spcPct val="95000"/>
              </a:lnSpc>
              <a:buClr>
                <a:schemeClr val="folHlink"/>
              </a:buClr>
            </a:pPr>
            <a:r>
              <a:rPr lang="pl-PL" altLang="pl-PL" sz="1800" dirty="0" smtClean="0"/>
              <a:t>Definiowane czynniki mają rację bytu o ile generują lub uczestniczą jako powód w strategii, w przeciwnym przypadku są bezużyteczne i zbędnie obciążają materiały oraz marnują energię uczestników.</a:t>
            </a:r>
          </a:p>
          <a:p>
            <a:pPr marL="265113" indent="-265113" eaLnBrk="1" hangingPunct="1">
              <a:lnSpc>
                <a:spcPct val="95000"/>
              </a:lnSpc>
              <a:buClr>
                <a:schemeClr val="folHlink"/>
              </a:buClr>
            </a:pPr>
            <a:r>
              <a:rPr lang="pl-PL" altLang="pl-PL" sz="1800" dirty="0" smtClean="0"/>
              <a:t> Tak samo należy oceniać, czy czynniki są realne i odpowiednie do:</a:t>
            </a:r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971600" y="5262788"/>
            <a:ext cx="79216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7188" indent="-357188" eaLnBrk="0" hangingPunct="0">
              <a:spcBef>
                <a:spcPct val="20000"/>
              </a:spcBef>
              <a:buClr>
                <a:srgbClr val="000066"/>
              </a:buClr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1387475" indent="-577850" eaLnBrk="0" hangingPunct="0">
              <a:spcBef>
                <a:spcPct val="20000"/>
              </a:spcBef>
              <a:buClr>
                <a:srgbClr val="000066"/>
              </a:buClr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2062163" indent="-495300" eaLnBrk="0" hangingPunct="0">
              <a:spcBef>
                <a:spcPct val="20000"/>
              </a:spcBef>
              <a:buClr>
                <a:srgbClr val="000066"/>
              </a:buClr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2654300" indent="-412750" eaLnBrk="0" hangingPunct="0">
              <a:spcBef>
                <a:spcPct val="20000"/>
              </a:spcBef>
              <a:buClr>
                <a:srgbClr val="000066"/>
              </a:buClr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3246438" indent="-412750" eaLnBrk="0" hangingPunct="0">
              <a:spcBef>
                <a:spcPct val="25000"/>
              </a:spcBef>
              <a:buClr>
                <a:srgbClr val="000066"/>
              </a:buClr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370363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416083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461803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507523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1800" dirty="0" smtClean="0"/>
              <a:t>zastosowania</a:t>
            </a:r>
            <a:r>
              <a:rPr lang="pl-PL" altLang="pl-PL" sz="1800" dirty="0"/>
              <a:t>	(przewagi),</a:t>
            </a:r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1800" dirty="0"/>
              <a:t>usunięcia	</a:t>
            </a:r>
            <a:r>
              <a:rPr lang="pl-PL" altLang="pl-PL" sz="1800" dirty="0" smtClean="0"/>
              <a:t>  </a:t>
            </a:r>
            <a:r>
              <a:rPr lang="pl-PL" altLang="pl-PL" sz="1800" dirty="0"/>
              <a:t>	(słabości),</a:t>
            </a:r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1800" dirty="0"/>
              <a:t>wykorzystania	</a:t>
            </a:r>
            <a:r>
              <a:rPr lang="pl-PL" altLang="pl-PL" sz="1800" dirty="0" smtClean="0"/>
              <a:t>(</a:t>
            </a:r>
            <a:r>
              <a:rPr lang="pl-PL" altLang="pl-PL" sz="1800" dirty="0"/>
              <a:t>szans),</a:t>
            </a:r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1800" dirty="0"/>
              <a:t>zniwelowania	</a:t>
            </a:r>
            <a:r>
              <a:rPr lang="pl-PL" altLang="pl-PL" sz="1800" dirty="0" smtClean="0"/>
              <a:t>(</a:t>
            </a:r>
            <a:r>
              <a:rPr lang="pl-PL" altLang="pl-PL" sz="1800" dirty="0"/>
              <a:t>zagrożeń).</a:t>
            </a:r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endParaRPr lang="pl-PL" altLang="pl-PL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7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7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Metodyka opracowania strategii</a:t>
            </a:r>
            <a:br>
              <a:rPr lang="pl-PL" altLang="pl-PL" sz="1900" b="1" smtClean="0"/>
            </a:br>
            <a:r>
              <a:rPr lang="pl-PL" altLang="pl-PL" sz="2500" smtClean="0"/>
              <a:t>Analiza SWOT - zasady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319213"/>
            <a:ext cx="8001000" cy="2397125"/>
          </a:xfrm>
        </p:spPr>
        <p:txBody>
          <a:bodyPr/>
          <a:lstStyle/>
          <a:p>
            <a:pPr marL="265113" indent="-265113" eaLnBrk="1" hangingPunct="1">
              <a:lnSpc>
                <a:spcPts val="3000"/>
              </a:lnSpc>
              <a:buClr>
                <a:schemeClr val="folHlink"/>
              </a:buClr>
            </a:pPr>
            <a:r>
              <a:rPr lang="pl-PL" altLang="pl-PL" sz="2000" dirty="0" smtClean="0"/>
              <a:t>Bardzo istotna rzeczą wpływająca na poprawność i przydatność analizy SWOT, poza werbalizacją i świadomością celów (stanów końcowych) jest wiedzy dotycząca podstawowych, zgodnych z międzynarodowymi standardami, wskaźników ekonomicznych oraz zarządczych, a także ich trendy czasowe. </a:t>
            </a:r>
          </a:p>
          <a:p>
            <a:pPr marL="265113" indent="-265113" eaLnBrk="1" hangingPunct="1">
              <a:lnSpc>
                <a:spcPts val="3000"/>
              </a:lnSpc>
              <a:buClr>
                <a:schemeClr val="folHlink"/>
              </a:buClr>
            </a:pPr>
            <a:r>
              <a:rPr lang="pl-PL" altLang="pl-PL" sz="2000" dirty="0" smtClean="0"/>
              <a:t>Wiedza ta ma decydujący wpływ na konstrukcje zwłaszcza górnej części tabeli SWOT. </a:t>
            </a:r>
          </a:p>
          <a:p>
            <a:pPr marL="265113" indent="-265113" eaLnBrk="1" hangingPunct="1">
              <a:lnSpc>
                <a:spcPts val="3000"/>
              </a:lnSpc>
              <a:buClr>
                <a:schemeClr val="folHlink"/>
              </a:buClr>
            </a:pPr>
            <a:r>
              <a:rPr lang="pl-PL" altLang="pl-PL" sz="2000" dirty="0" smtClean="0"/>
              <a:t>Możliwe jest przyjęcie jako założenia wiedzy ogólnej, dostępnej publicznie lub wypracowanej na podstawie własnych wrażeń i obserwacji, ale jest to dopuszczalne tylko w pierwszym przybliżeniu, gdy analiza SWOT jest wykonywana po raz pierwszy w historii organizacji.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dirty="0" smtClean="0"/>
              <a:t>Metodyka opracowania strategii</a:t>
            </a:r>
            <a:br>
              <a:rPr lang="pl-PL" altLang="pl-PL" sz="1900" b="1" dirty="0" smtClean="0"/>
            </a:br>
            <a:r>
              <a:rPr lang="pl-PL" altLang="pl-PL" sz="2500" dirty="0" smtClean="0"/>
              <a:t>Analiza otoczenia - zasady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319213"/>
            <a:ext cx="8001000" cy="2397125"/>
          </a:xfrm>
        </p:spPr>
        <p:txBody>
          <a:bodyPr/>
          <a:lstStyle/>
          <a:p>
            <a:pPr marL="265113" indent="-265113" eaLnBrk="1" hangingPunct="1">
              <a:lnSpc>
                <a:spcPct val="95000"/>
              </a:lnSpc>
              <a:buClr>
                <a:schemeClr val="folHlink"/>
              </a:buClr>
            </a:pPr>
            <a:r>
              <a:rPr lang="pl-PL" altLang="pl-PL" sz="2000" dirty="0" smtClean="0"/>
              <a:t>Jest to proces systematycznego gromadzenia, zapisywania i analizowania danych o klientach (odbiorcach), konkurentach i o otoczeniu jako takim, czyli zespół czynności, zbierania i przetwarzania informacji o otoczeniu, konsumpcji (realizacji popytu), potrzebach i mechanizmach kierujących postępowaniem interesariuszy, działaniach konkurencji i efektach podjętych decyzji.</a:t>
            </a:r>
          </a:p>
          <a:p>
            <a:pPr marL="265113" indent="-265113" eaLnBrk="1" hangingPunct="1">
              <a:lnSpc>
                <a:spcPct val="95000"/>
              </a:lnSpc>
              <a:buClr>
                <a:schemeClr val="folHlink"/>
              </a:buClr>
            </a:pPr>
            <a:r>
              <a:rPr lang="pl-PL" altLang="pl-PL" sz="2000" dirty="0" smtClean="0"/>
              <a:t>Dostarcza informacji, które zastępują i uzupełniają dotychczasowe doświadczenia oraz ograniczają – będącego nieodłącznym elementem działalności gospodarczej – ryzyko podejmowania decyzji dotyczących działalności.</a:t>
            </a:r>
          </a:p>
          <a:p>
            <a:pPr marL="265113" indent="-265113" eaLnBrk="1" hangingPunct="1">
              <a:lnSpc>
                <a:spcPct val="95000"/>
              </a:lnSpc>
              <a:buClr>
                <a:schemeClr val="folHlink"/>
              </a:buClr>
            </a:pPr>
            <a:r>
              <a:rPr lang="pl-PL" altLang="pl-PL" sz="2000" dirty="0" smtClean="0"/>
              <a:t>Ustala jakie – w sensie przedmiotowym, ilościowym i jakościowym – jest obecne i (jeśli można to określić) przyszłe zapotrzebowanie interesariuszy  indywidualnych lub instytucjonalnych.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dirty="0" smtClean="0"/>
              <a:t>Metodyka opracowania strategii</a:t>
            </a:r>
            <a:br>
              <a:rPr lang="pl-PL" altLang="pl-PL" sz="1900" b="1" dirty="0" smtClean="0"/>
            </a:br>
            <a:r>
              <a:rPr lang="pl-PL" altLang="pl-PL" sz="2500" dirty="0" smtClean="0"/>
              <a:t>Analiza otoczenia - zasady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319213"/>
            <a:ext cx="8001000" cy="2397125"/>
          </a:xfrm>
        </p:spPr>
        <p:txBody>
          <a:bodyPr/>
          <a:lstStyle/>
          <a:p>
            <a:pPr marL="265113" indent="-265113" eaLnBrk="1" hangingPunct="1">
              <a:lnSpc>
                <a:spcPct val="95000"/>
              </a:lnSpc>
              <a:buClr>
                <a:schemeClr val="folHlink"/>
              </a:buClr>
            </a:pPr>
            <a:r>
              <a:rPr lang="pl-PL" altLang="pl-PL" sz="2000" dirty="0" smtClean="0"/>
              <a:t>Pozwala zaplanować sposób oferowania własnych produktów i zredukować ryzyko na możliwie jak najwcześniejszym etapie wprowadzenia do sprzedaży nowych produktów.</a:t>
            </a:r>
          </a:p>
          <a:p>
            <a:pPr marL="265113" indent="-265113" eaLnBrk="1" hangingPunct="1">
              <a:lnSpc>
                <a:spcPct val="95000"/>
              </a:lnSpc>
              <a:buClr>
                <a:schemeClr val="folHlink"/>
              </a:buClr>
            </a:pPr>
            <a:endParaRPr lang="pl-PL" altLang="pl-PL" sz="2000" dirty="0" smtClean="0"/>
          </a:p>
          <a:p>
            <a:pPr marL="265113" indent="-265113" eaLnBrk="1" hangingPunct="1">
              <a:lnSpc>
                <a:spcPct val="95000"/>
              </a:lnSpc>
              <a:buClr>
                <a:schemeClr val="folHlink"/>
              </a:buClr>
            </a:pPr>
            <a:r>
              <a:rPr lang="pl-PL" altLang="pl-PL" sz="2000" dirty="0" smtClean="0"/>
              <a:t>Pozwala na tworzenie planów działalności, projektowanie nowych produktów lub usług, dokładniejsze strojenie (dostosowywanie) produktów i usług istniejących, itd.</a:t>
            </a:r>
          </a:p>
          <a:p>
            <a:pPr marL="265113" indent="-265113" eaLnBrk="1" hangingPunct="1">
              <a:lnSpc>
                <a:spcPct val="95000"/>
              </a:lnSpc>
              <a:buClr>
                <a:schemeClr val="folHlink"/>
              </a:buClr>
            </a:pPr>
            <a:endParaRPr lang="pl-PL" altLang="pl-PL" sz="2000" dirty="0" smtClean="0"/>
          </a:p>
          <a:p>
            <a:pPr marL="265113" indent="-265113" eaLnBrk="1" hangingPunct="1">
              <a:lnSpc>
                <a:spcPct val="95000"/>
              </a:lnSpc>
              <a:buClr>
                <a:schemeClr val="folHlink"/>
              </a:buClr>
            </a:pPr>
            <a:r>
              <a:rPr lang="pl-PL" altLang="pl-PL" sz="2000" dirty="0" smtClean="0"/>
              <a:t>Obrazowo - analiza rynku ujawnia zsyntezowany i zobiektywizowany głos interesariuszy wewnątrz organizacji.</a:t>
            </a:r>
          </a:p>
        </p:txBody>
      </p:sp>
    </p:spTree>
    <p:extLst>
      <p:ext uri="{BB962C8B-B14F-4D97-AF65-F5344CB8AC3E}">
        <p14:creationId xmlns:p14="http://schemas.microsoft.com/office/powerpoint/2010/main" val="4241485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dirty="0" smtClean="0"/>
              <a:t>Metodyka opracowania strategii</a:t>
            </a:r>
            <a:br>
              <a:rPr lang="pl-PL" altLang="pl-PL" sz="1900" b="1" dirty="0" smtClean="0"/>
            </a:br>
            <a:r>
              <a:rPr lang="pl-PL" altLang="pl-PL" sz="2500" dirty="0" smtClean="0"/>
              <a:t>Analiza otoczenia - zasady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319213"/>
            <a:ext cx="8001000" cy="2397125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pl-PL" altLang="pl-PL" sz="2100" dirty="0" smtClean="0"/>
              <a:t>Wykonanie badania sprowadza się do wykonania poniższych czterech syntetycznych etapów:</a:t>
            </a:r>
          </a:p>
          <a:p>
            <a:pPr marL="630238" lvl="1" indent="-369888" eaLnBrk="1" hangingPunct="1">
              <a:lnSpc>
                <a:spcPct val="95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pl-PL" altLang="pl-PL" sz="2100" dirty="0" smtClean="0"/>
              <a:t>i.	Zdefiniowanie przedmiotu, pytań i </a:t>
            </a:r>
            <a:r>
              <a:rPr lang="pl-PL" altLang="pl-PL" sz="2100" dirty="0" err="1" smtClean="0"/>
              <a:t>subpytań</a:t>
            </a:r>
            <a:r>
              <a:rPr lang="pl-PL" altLang="pl-PL" sz="2100" dirty="0" smtClean="0"/>
              <a:t> oraz celu badań, ustalenie terminarza</a:t>
            </a:r>
          </a:p>
          <a:p>
            <a:pPr marL="630238" lvl="1" indent="-369888" eaLnBrk="1" hangingPunct="1">
              <a:lnSpc>
                <a:spcPct val="95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pl-PL" altLang="pl-PL" sz="2100" dirty="0" smtClean="0"/>
              <a:t>ii.	Ustalenie lub zaprojektowanie metodyki badań, ustalenie typów i źródeł informacji, wybór lub zaprojektowanie instrumentów badań</a:t>
            </a:r>
          </a:p>
          <a:p>
            <a:pPr marL="630238" lvl="1" indent="-369888" eaLnBrk="1" hangingPunct="1">
              <a:lnSpc>
                <a:spcPct val="95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pl-PL" altLang="pl-PL" sz="2100" dirty="0" smtClean="0"/>
              <a:t>iii.	Zebranie, obróbka i analiza danych – zlecenie zewnętrznemu podmiotowi lub samodzielne</a:t>
            </a:r>
          </a:p>
          <a:p>
            <a:pPr marL="630238" lvl="1" indent="-369888" eaLnBrk="1" hangingPunct="1">
              <a:lnSpc>
                <a:spcPct val="95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pl-PL" altLang="pl-PL" sz="2100" dirty="0" smtClean="0"/>
              <a:t>iv.	Sformułowanie, opracowanie i zaprezentowanie wyników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dirty="0" smtClean="0"/>
              <a:t>Metodyka opracowania strategii</a:t>
            </a:r>
            <a:br>
              <a:rPr lang="pl-PL" altLang="pl-PL" sz="1900" b="1" dirty="0" smtClean="0"/>
            </a:br>
            <a:r>
              <a:rPr lang="pl-PL" altLang="pl-PL" sz="2500" dirty="0" smtClean="0"/>
              <a:t>Analiza otoczenia - zasady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319213"/>
            <a:ext cx="8001000" cy="2397125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pl-PL" altLang="pl-PL" sz="2100" dirty="0" smtClean="0"/>
              <a:t>Wykonanie badania …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65405" y="1844824"/>
            <a:ext cx="8001000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7188" indent="-357188" eaLnBrk="0" hangingPunct="0">
              <a:spcBef>
                <a:spcPct val="20000"/>
              </a:spcBef>
              <a:buClr>
                <a:srgbClr val="000066"/>
              </a:buClr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906463" indent="-279400" eaLnBrk="0" hangingPunct="0">
              <a:spcBef>
                <a:spcPct val="20000"/>
              </a:spcBef>
              <a:buClr>
                <a:srgbClr val="000066"/>
              </a:buClr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508125" indent="-330200" eaLnBrk="0" hangingPunct="0">
              <a:spcBef>
                <a:spcPct val="20000"/>
              </a:spcBef>
              <a:buClr>
                <a:srgbClr val="000066"/>
              </a:buClr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976438" indent="-288925" eaLnBrk="0" hangingPunct="0">
              <a:spcBef>
                <a:spcPct val="20000"/>
              </a:spcBef>
              <a:buClr>
                <a:srgbClr val="000066"/>
              </a:buClr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403475" indent="-247650" eaLnBrk="0" hangingPunct="0">
              <a:spcBef>
                <a:spcPct val="25000"/>
              </a:spcBef>
              <a:buClr>
                <a:srgbClr val="000066"/>
              </a:buClr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860675" indent="-2476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3317875" indent="-2476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775075" indent="-2476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4232275" indent="-2476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</a:pPr>
            <a:r>
              <a:rPr lang="pl-PL" altLang="pl-PL" sz="2100" dirty="0"/>
              <a:t>Bardzo istotne jest dobre wykonanie etapu pierwszego, czyli zaprojektowanie badań. </a:t>
            </a:r>
            <a:endParaRPr lang="pl-PL" altLang="pl-PL" sz="2100" dirty="0" smtClean="0"/>
          </a:p>
          <a:p>
            <a:pPr eaLnBrk="1" hangingPunct="1">
              <a:buClr>
                <a:schemeClr val="folHlink"/>
              </a:buClr>
            </a:pPr>
            <a:endParaRPr lang="pl-PL" altLang="pl-PL" sz="2100" dirty="0"/>
          </a:p>
          <a:p>
            <a:pPr algn="just" eaLnBrk="1" hangingPunct="1">
              <a:buClr>
                <a:schemeClr val="folHlink"/>
              </a:buClr>
            </a:pPr>
            <a:r>
              <a:rPr lang="pl-PL" altLang="pl-PL" sz="2100" dirty="0"/>
              <a:t>Jak w przypadku analizy SWOT muszą być one związane ze zdefiniowanymi celami </a:t>
            </a:r>
            <a:r>
              <a:rPr lang="pl-PL" altLang="pl-PL" sz="2100" dirty="0" smtClean="0"/>
              <a:t>działalności </a:t>
            </a:r>
            <a:r>
              <a:rPr lang="pl-PL" altLang="pl-PL" sz="2100" dirty="0"/>
              <a:t>– takimi samymi, które były zastosowane do opracowania macierzy SWOT na ostatniej iteracji</a:t>
            </a:r>
            <a:r>
              <a:rPr lang="pl-PL" altLang="pl-PL" sz="2100" dirty="0" smtClean="0"/>
              <a:t>.</a:t>
            </a:r>
          </a:p>
          <a:p>
            <a:pPr algn="just" eaLnBrk="1" hangingPunct="1">
              <a:buClr>
                <a:schemeClr val="folHlink"/>
              </a:buClr>
            </a:pPr>
            <a:endParaRPr lang="pl-PL" altLang="pl-PL" sz="2100" dirty="0"/>
          </a:p>
          <a:p>
            <a:pPr eaLnBrk="1" hangingPunct="1">
              <a:buClr>
                <a:schemeClr val="folHlink"/>
              </a:buClr>
            </a:pPr>
            <a:r>
              <a:rPr lang="pl-PL" altLang="pl-PL" sz="2100" dirty="0"/>
              <a:t>Ważne jest zdefiniowanie pytań, na które analiza ma dać odpowiedzi. </a:t>
            </a:r>
            <a:endParaRPr lang="pl-PL" altLang="pl-PL" sz="2100" dirty="0" smtClean="0"/>
          </a:p>
          <a:p>
            <a:pPr eaLnBrk="1" hangingPunct="1">
              <a:buClr>
                <a:schemeClr val="folHlink"/>
              </a:buClr>
            </a:pPr>
            <a:endParaRPr lang="pl-PL" altLang="pl-PL" sz="2100" dirty="0"/>
          </a:p>
          <a:p>
            <a:pPr eaLnBrk="1" hangingPunct="1">
              <a:buClr>
                <a:schemeClr val="folHlink"/>
              </a:buClr>
            </a:pPr>
            <a:r>
              <a:rPr lang="pl-PL" altLang="pl-PL" sz="2100" dirty="0"/>
              <a:t>Tylko to pozwoli otrzymać przydatne wyniki z przeprowadzonych badań, a następnie opracować strategię.</a:t>
            </a:r>
          </a:p>
        </p:txBody>
      </p:sp>
    </p:spTree>
    <p:extLst>
      <p:ext uri="{BB962C8B-B14F-4D97-AF65-F5344CB8AC3E}">
        <p14:creationId xmlns:p14="http://schemas.microsoft.com/office/powerpoint/2010/main" val="2069707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16" y="157116"/>
            <a:ext cx="8001000" cy="603250"/>
          </a:xfrm>
        </p:spPr>
        <p:txBody>
          <a:bodyPr/>
          <a:lstStyle/>
          <a:p>
            <a:pPr eaLnBrk="1" hangingPunct="1"/>
            <a:r>
              <a:rPr lang="pl-PL" altLang="pl-PL" sz="1900" b="1" dirty="0" smtClean="0"/>
              <a:t>Konkluzja</a:t>
            </a:r>
            <a:br>
              <a:rPr lang="pl-PL" altLang="pl-PL" sz="1900" b="1" dirty="0" smtClean="0"/>
            </a:br>
            <a:r>
              <a:rPr lang="pl-PL" altLang="pl-PL" sz="1900" b="1" dirty="0" smtClean="0"/>
              <a:t> </a:t>
            </a:r>
            <a:r>
              <a:rPr lang="pl-PL" altLang="pl-PL" sz="2500" dirty="0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269" y="1179874"/>
            <a:ext cx="8784976" cy="5544616"/>
          </a:xfrm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altLang="pl-PL" sz="1800" dirty="0" smtClean="0"/>
              <a:t>Jak warto opracowywać strategię organizacji?</a:t>
            </a:r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altLang="pl-PL" sz="1800" dirty="0" smtClean="0"/>
              <a:t>Metodycznie</a:t>
            </a:r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altLang="pl-PL" sz="1800" dirty="0" smtClean="0"/>
              <a:t>Dokładnie</a:t>
            </a:r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altLang="pl-PL" sz="1800" dirty="0" smtClean="0"/>
              <a:t>Zgodnie z dobrymi praktykami, itd..</a:t>
            </a:r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 smtClean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 smtClean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 smtClean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 smtClean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 smtClean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 smtClean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 smtClean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 smtClean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 smtClean="0"/>
          </a:p>
          <a:p>
            <a:pPr marL="342900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altLang="pl-PL" sz="2000" dirty="0" smtClean="0"/>
              <a:t>Gdzie się to sprawdza/jest oczywiste/konieczne/możliwe?</a:t>
            </a:r>
          </a:p>
          <a:p>
            <a:pPr marL="342900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altLang="pl-PL" sz="2000" dirty="0" smtClean="0"/>
              <a:t>A w organizacji społecznej?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50" y="2568289"/>
            <a:ext cx="1667693" cy="138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350" y="2580304"/>
            <a:ext cx="1503682" cy="137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142" y="4040245"/>
            <a:ext cx="1812309" cy="129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67" y="4035085"/>
            <a:ext cx="1766433" cy="141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917" y="2678731"/>
            <a:ext cx="3384376" cy="262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 rot="19195644">
            <a:off x="-45613" y="3090961"/>
            <a:ext cx="2124126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w   k o r p o r a c j i</a:t>
            </a:r>
            <a:endParaRPr lang="pl-PL" sz="1400" b="1" dirty="0"/>
          </a:p>
        </p:txBody>
      </p:sp>
      <p:sp>
        <p:nvSpPr>
          <p:cNvPr id="53" name="pole tekstowe 52"/>
          <p:cNvSpPr txBox="1"/>
          <p:nvPr/>
        </p:nvSpPr>
        <p:spPr>
          <a:xfrm rot="19195644">
            <a:off x="56891" y="4642017"/>
            <a:ext cx="2124126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w   k o r p o r a c j i</a:t>
            </a:r>
            <a:endParaRPr lang="pl-PL" sz="1400" b="1" dirty="0"/>
          </a:p>
        </p:txBody>
      </p:sp>
      <p:sp>
        <p:nvSpPr>
          <p:cNvPr id="54" name="pole tekstowe 53"/>
          <p:cNvSpPr txBox="1"/>
          <p:nvPr/>
        </p:nvSpPr>
        <p:spPr>
          <a:xfrm rot="19195644">
            <a:off x="2770165" y="4526317"/>
            <a:ext cx="2124126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w   k o r p o r a c j i</a:t>
            </a:r>
            <a:endParaRPr lang="pl-PL" sz="1400" b="1" dirty="0"/>
          </a:p>
        </p:txBody>
      </p:sp>
      <p:sp>
        <p:nvSpPr>
          <p:cNvPr id="55" name="pole tekstowe 54"/>
          <p:cNvSpPr txBox="1"/>
          <p:nvPr/>
        </p:nvSpPr>
        <p:spPr>
          <a:xfrm rot="19195644">
            <a:off x="2852485" y="3090961"/>
            <a:ext cx="2124126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w   k o r p o r a c j i</a:t>
            </a:r>
            <a:endParaRPr lang="pl-PL" sz="1400" b="1" dirty="0"/>
          </a:p>
        </p:txBody>
      </p:sp>
      <p:sp>
        <p:nvSpPr>
          <p:cNvPr id="3" name="Dowolny kształt 2"/>
          <p:cNvSpPr/>
          <p:nvPr/>
        </p:nvSpPr>
        <p:spPr bwMode="auto">
          <a:xfrm>
            <a:off x="5253414" y="2308905"/>
            <a:ext cx="3895793" cy="3690257"/>
          </a:xfrm>
          <a:custGeom>
            <a:avLst/>
            <a:gdLst>
              <a:gd name="connsiteX0" fmla="*/ 751115 w 3895793"/>
              <a:gd name="connsiteY0" fmla="*/ 32657 h 3690257"/>
              <a:gd name="connsiteX1" fmla="*/ 402772 w 3895793"/>
              <a:gd name="connsiteY1" fmla="*/ 65314 h 3690257"/>
              <a:gd name="connsiteX2" fmla="*/ 359229 w 3895793"/>
              <a:gd name="connsiteY2" fmla="*/ 108857 h 3690257"/>
              <a:gd name="connsiteX3" fmla="*/ 315686 w 3895793"/>
              <a:gd name="connsiteY3" fmla="*/ 152400 h 3690257"/>
              <a:gd name="connsiteX4" fmla="*/ 272143 w 3895793"/>
              <a:gd name="connsiteY4" fmla="*/ 195942 h 3690257"/>
              <a:gd name="connsiteX5" fmla="*/ 217715 w 3895793"/>
              <a:gd name="connsiteY5" fmla="*/ 293914 h 3690257"/>
              <a:gd name="connsiteX6" fmla="*/ 206829 w 3895793"/>
              <a:gd name="connsiteY6" fmla="*/ 326571 h 3690257"/>
              <a:gd name="connsiteX7" fmla="*/ 185058 w 3895793"/>
              <a:gd name="connsiteY7" fmla="*/ 381000 h 3690257"/>
              <a:gd name="connsiteX8" fmla="*/ 141515 w 3895793"/>
              <a:gd name="connsiteY8" fmla="*/ 446314 h 3690257"/>
              <a:gd name="connsiteX9" fmla="*/ 130629 w 3895793"/>
              <a:gd name="connsiteY9" fmla="*/ 489857 h 3690257"/>
              <a:gd name="connsiteX10" fmla="*/ 87086 w 3895793"/>
              <a:gd name="connsiteY10" fmla="*/ 642257 h 3690257"/>
              <a:gd name="connsiteX11" fmla="*/ 43543 w 3895793"/>
              <a:gd name="connsiteY11" fmla="*/ 783771 h 3690257"/>
              <a:gd name="connsiteX12" fmla="*/ 21772 w 3895793"/>
              <a:gd name="connsiteY12" fmla="*/ 903514 h 3690257"/>
              <a:gd name="connsiteX13" fmla="*/ 10886 w 3895793"/>
              <a:gd name="connsiteY13" fmla="*/ 947057 h 3690257"/>
              <a:gd name="connsiteX14" fmla="*/ 0 w 3895793"/>
              <a:gd name="connsiteY14" fmla="*/ 1034142 h 3690257"/>
              <a:gd name="connsiteX15" fmla="*/ 32658 w 3895793"/>
              <a:gd name="connsiteY15" fmla="*/ 2286000 h 3690257"/>
              <a:gd name="connsiteX16" fmla="*/ 43543 w 3895793"/>
              <a:gd name="connsiteY16" fmla="*/ 2383971 h 3690257"/>
              <a:gd name="connsiteX17" fmla="*/ 54429 w 3895793"/>
              <a:gd name="connsiteY17" fmla="*/ 2416628 h 3690257"/>
              <a:gd name="connsiteX18" fmla="*/ 76200 w 3895793"/>
              <a:gd name="connsiteY18" fmla="*/ 2536371 h 3690257"/>
              <a:gd name="connsiteX19" fmla="*/ 87086 w 3895793"/>
              <a:gd name="connsiteY19" fmla="*/ 2579914 h 3690257"/>
              <a:gd name="connsiteX20" fmla="*/ 108858 w 3895793"/>
              <a:gd name="connsiteY20" fmla="*/ 2688771 h 3690257"/>
              <a:gd name="connsiteX21" fmla="*/ 163286 w 3895793"/>
              <a:gd name="connsiteY21" fmla="*/ 2873828 h 3690257"/>
              <a:gd name="connsiteX22" fmla="*/ 195943 w 3895793"/>
              <a:gd name="connsiteY22" fmla="*/ 2950028 h 3690257"/>
              <a:gd name="connsiteX23" fmla="*/ 206829 w 3895793"/>
              <a:gd name="connsiteY23" fmla="*/ 3102428 h 3690257"/>
              <a:gd name="connsiteX24" fmla="*/ 272143 w 3895793"/>
              <a:gd name="connsiteY24" fmla="*/ 3233057 h 3690257"/>
              <a:gd name="connsiteX25" fmla="*/ 293915 w 3895793"/>
              <a:gd name="connsiteY25" fmla="*/ 3254828 h 3690257"/>
              <a:gd name="connsiteX26" fmla="*/ 315686 w 3895793"/>
              <a:gd name="connsiteY26" fmla="*/ 3331028 h 3690257"/>
              <a:gd name="connsiteX27" fmla="*/ 337458 w 3895793"/>
              <a:gd name="connsiteY27" fmla="*/ 3352800 h 3690257"/>
              <a:gd name="connsiteX28" fmla="*/ 381000 w 3895793"/>
              <a:gd name="connsiteY28" fmla="*/ 3407228 h 3690257"/>
              <a:gd name="connsiteX29" fmla="*/ 457200 w 3895793"/>
              <a:gd name="connsiteY29" fmla="*/ 3450771 h 3690257"/>
              <a:gd name="connsiteX30" fmla="*/ 522515 w 3895793"/>
              <a:gd name="connsiteY30" fmla="*/ 3494314 h 3690257"/>
              <a:gd name="connsiteX31" fmla="*/ 609600 w 3895793"/>
              <a:gd name="connsiteY31" fmla="*/ 3505200 h 3690257"/>
              <a:gd name="connsiteX32" fmla="*/ 903515 w 3895793"/>
              <a:gd name="connsiteY32" fmla="*/ 3570514 h 3690257"/>
              <a:gd name="connsiteX33" fmla="*/ 1012372 w 3895793"/>
              <a:gd name="connsiteY33" fmla="*/ 3592285 h 3690257"/>
              <a:gd name="connsiteX34" fmla="*/ 1295400 w 3895793"/>
              <a:gd name="connsiteY34" fmla="*/ 3603171 h 3690257"/>
              <a:gd name="connsiteX35" fmla="*/ 1404258 w 3895793"/>
              <a:gd name="connsiteY35" fmla="*/ 3614057 h 3690257"/>
              <a:gd name="connsiteX36" fmla="*/ 1545772 w 3895793"/>
              <a:gd name="connsiteY36" fmla="*/ 3635828 h 3690257"/>
              <a:gd name="connsiteX37" fmla="*/ 1741715 w 3895793"/>
              <a:gd name="connsiteY37" fmla="*/ 3646714 h 3690257"/>
              <a:gd name="connsiteX38" fmla="*/ 2122715 w 3895793"/>
              <a:gd name="connsiteY38" fmla="*/ 3679371 h 3690257"/>
              <a:gd name="connsiteX39" fmla="*/ 2699658 w 3895793"/>
              <a:gd name="connsiteY39" fmla="*/ 3690257 h 3690257"/>
              <a:gd name="connsiteX40" fmla="*/ 3091543 w 3895793"/>
              <a:gd name="connsiteY40" fmla="*/ 3679371 h 3690257"/>
              <a:gd name="connsiteX41" fmla="*/ 3385458 w 3895793"/>
              <a:gd name="connsiteY41" fmla="*/ 3657600 h 3690257"/>
              <a:gd name="connsiteX42" fmla="*/ 3461658 w 3895793"/>
              <a:gd name="connsiteY42" fmla="*/ 3614057 h 3690257"/>
              <a:gd name="connsiteX43" fmla="*/ 3483429 w 3895793"/>
              <a:gd name="connsiteY43" fmla="*/ 3581400 h 3690257"/>
              <a:gd name="connsiteX44" fmla="*/ 3635829 w 3895793"/>
              <a:gd name="connsiteY44" fmla="*/ 3505200 h 3690257"/>
              <a:gd name="connsiteX45" fmla="*/ 3722915 w 3895793"/>
              <a:gd name="connsiteY45" fmla="*/ 3450771 h 3690257"/>
              <a:gd name="connsiteX46" fmla="*/ 3766458 w 3895793"/>
              <a:gd name="connsiteY46" fmla="*/ 3418114 h 3690257"/>
              <a:gd name="connsiteX47" fmla="*/ 3788229 w 3895793"/>
              <a:gd name="connsiteY47" fmla="*/ 3374571 h 3690257"/>
              <a:gd name="connsiteX48" fmla="*/ 3820886 w 3895793"/>
              <a:gd name="connsiteY48" fmla="*/ 3331028 h 3690257"/>
              <a:gd name="connsiteX49" fmla="*/ 3831772 w 3895793"/>
              <a:gd name="connsiteY49" fmla="*/ 3287485 h 3690257"/>
              <a:gd name="connsiteX50" fmla="*/ 3853543 w 3895793"/>
              <a:gd name="connsiteY50" fmla="*/ 3243942 h 3690257"/>
              <a:gd name="connsiteX51" fmla="*/ 3875315 w 3895793"/>
              <a:gd name="connsiteY51" fmla="*/ 3124200 h 3690257"/>
              <a:gd name="connsiteX52" fmla="*/ 3875315 w 3895793"/>
              <a:gd name="connsiteY52" fmla="*/ 1861457 h 3690257"/>
              <a:gd name="connsiteX53" fmla="*/ 3864429 w 3895793"/>
              <a:gd name="connsiteY53" fmla="*/ 1817914 h 3690257"/>
              <a:gd name="connsiteX54" fmla="*/ 3853543 w 3895793"/>
              <a:gd name="connsiteY54" fmla="*/ 1730828 h 3690257"/>
              <a:gd name="connsiteX55" fmla="*/ 3831772 w 3895793"/>
              <a:gd name="connsiteY55" fmla="*/ 1545771 h 3690257"/>
              <a:gd name="connsiteX56" fmla="*/ 3820886 w 3895793"/>
              <a:gd name="connsiteY56" fmla="*/ 1415142 h 3690257"/>
              <a:gd name="connsiteX57" fmla="*/ 3799115 w 3895793"/>
              <a:gd name="connsiteY57" fmla="*/ 1273628 h 3690257"/>
              <a:gd name="connsiteX58" fmla="*/ 3777343 w 3895793"/>
              <a:gd name="connsiteY58" fmla="*/ 1240971 h 3690257"/>
              <a:gd name="connsiteX59" fmla="*/ 3744686 w 3895793"/>
              <a:gd name="connsiteY59" fmla="*/ 1186542 h 3690257"/>
              <a:gd name="connsiteX60" fmla="*/ 3722915 w 3895793"/>
              <a:gd name="connsiteY60" fmla="*/ 1143000 h 3690257"/>
              <a:gd name="connsiteX61" fmla="*/ 3668486 w 3895793"/>
              <a:gd name="connsiteY61" fmla="*/ 1099457 h 3690257"/>
              <a:gd name="connsiteX62" fmla="*/ 3624943 w 3895793"/>
              <a:gd name="connsiteY62" fmla="*/ 979714 h 3690257"/>
              <a:gd name="connsiteX63" fmla="*/ 3581400 w 3895793"/>
              <a:gd name="connsiteY63" fmla="*/ 957942 h 3690257"/>
              <a:gd name="connsiteX64" fmla="*/ 3537858 w 3895793"/>
              <a:gd name="connsiteY64" fmla="*/ 892628 h 3690257"/>
              <a:gd name="connsiteX65" fmla="*/ 3439886 w 3895793"/>
              <a:gd name="connsiteY65" fmla="*/ 772885 h 3690257"/>
              <a:gd name="connsiteX66" fmla="*/ 3341915 w 3895793"/>
              <a:gd name="connsiteY66" fmla="*/ 718457 h 3690257"/>
              <a:gd name="connsiteX67" fmla="*/ 3254829 w 3895793"/>
              <a:gd name="connsiteY67" fmla="*/ 620485 h 3690257"/>
              <a:gd name="connsiteX68" fmla="*/ 3211286 w 3895793"/>
              <a:gd name="connsiteY68" fmla="*/ 598714 h 3690257"/>
              <a:gd name="connsiteX69" fmla="*/ 3189515 w 3895793"/>
              <a:gd name="connsiteY69" fmla="*/ 576942 h 3690257"/>
              <a:gd name="connsiteX70" fmla="*/ 3156858 w 3895793"/>
              <a:gd name="connsiteY70" fmla="*/ 566057 h 3690257"/>
              <a:gd name="connsiteX71" fmla="*/ 3135086 w 3895793"/>
              <a:gd name="connsiteY71" fmla="*/ 533400 h 3690257"/>
              <a:gd name="connsiteX72" fmla="*/ 3048000 w 3895793"/>
              <a:gd name="connsiteY72" fmla="*/ 478971 h 3690257"/>
              <a:gd name="connsiteX73" fmla="*/ 3004458 w 3895793"/>
              <a:gd name="connsiteY73" fmla="*/ 446314 h 3690257"/>
              <a:gd name="connsiteX74" fmla="*/ 2971800 w 3895793"/>
              <a:gd name="connsiteY74" fmla="*/ 435428 h 3690257"/>
              <a:gd name="connsiteX75" fmla="*/ 2895600 w 3895793"/>
              <a:gd name="connsiteY75" fmla="*/ 391885 h 3690257"/>
              <a:gd name="connsiteX76" fmla="*/ 2775858 w 3895793"/>
              <a:gd name="connsiteY76" fmla="*/ 359228 h 3690257"/>
              <a:gd name="connsiteX77" fmla="*/ 2732315 w 3895793"/>
              <a:gd name="connsiteY77" fmla="*/ 348342 h 3690257"/>
              <a:gd name="connsiteX78" fmla="*/ 2688772 w 3895793"/>
              <a:gd name="connsiteY78" fmla="*/ 326571 h 3690257"/>
              <a:gd name="connsiteX79" fmla="*/ 2601686 w 3895793"/>
              <a:gd name="connsiteY79" fmla="*/ 304800 h 3690257"/>
              <a:gd name="connsiteX80" fmla="*/ 2503715 w 3895793"/>
              <a:gd name="connsiteY80" fmla="*/ 283028 h 3690257"/>
              <a:gd name="connsiteX81" fmla="*/ 2438400 w 3895793"/>
              <a:gd name="connsiteY81" fmla="*/ 261257 h 3690257"/>
              <a:gd name="connsiteX82" fmla="*/ 2362200 w 3895793"/>
              <a:gd name="connsiteY82" fmla="*/ 228600 h 3690257"/>
              <a:gd name="connsiteX83" fmla="*/ 2286000 w 3895793"/>
              <a:gd name="connsiteY83" fmla="*/ 206828 h 3690257"/>
              <a:gd name="connsiteX84" fmla="*/ 2253343 w 3895793"/>
              <a:gd name="connsiteY84" fmla="*/ 195942 h 3690257"/>
              <a:gd name="connsiteX85" fmla="*/ 1970315 w 3895793"/>
              <a:gd name="connsiteY85" fmla="*/ 163285 h 3690257"/>
              <a:gd name="connsiteX86" fmla="*/ 1828800 w 3895793"/>
              <a:gd name="connsiteY86" fmla="*/ 130628 h 3690257"/>
              <a:gd name="connsiteX87" fmla="*/ 1709058 w 3895793"/>
              <a:gd name="connsiteY87" fmla="*/ 87085 h 3690257"/>
              <a:gd name="connsiteX88" fmla="*/ 1676400 w 3895793"/>
              <a:gd name="connsiteY88" fmla="*/ 65314 h 3690257"/>
              <a:gd name="connsiteX89" fmla="*/ 1513115 w 3895793"/>
              <a:gd name="connsiteY89" fmla="*/ 43542 h 3690257"/>
              <a:gd name="connsiteX90" fmla="*/ 1338943 w 3895793"/>
              <a:gd name="connsiteY90" fmla="*/ 21771 h 3690257"/>
              <a:gd name="connsiteX91" fmla="*/ 1262743 w 3895793"/>
              <a:gd name="connsiteY91" fmla="*/ 0 h 3690257"/>
              <a:gd name="connsiteX92" fmla="*/ 914400 w 3895793"/>
              <a:gd name="connsiteY92" fmla="*/ 10885 h 3690257"/>
              <a:gd name="connsiteX93" fmla="*/ 751115 w 3895793"/>
              <a:gd name="connsiteY93" fmla="*/ 32657 h 369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895793" h="3690257">
                <a:moveTo>
                  <a:pt x="751115" y="32657"/>
                </a:moveTo>
                <a:cubicBezTo>
                  <a:pt x="665844" y="41728"/>
                  <a:pt x="495192" y="-13904"/>
                  <a:pt x="402772" y="65314"/>
                </a:cubicBezTo>
                <a:cubicBezTo>
                  <a:pt x="387187" y="78672"/>
                  <a:pt x="373743" y="94343"/>
                  <a:pt x="359229" y="108857"/>
                </a:cubicBezTo>
                <a:lnTo>
                  <a:pt x="315686" y="152400"/>
                </a:lnTo>
                <a:cubicBezTo>
                  <a:pt x="301172" y="166914"/>
                  <a:pt x="283528" y="178863"/>
                  <a:pt x="272143" y="195942"/>
                </a:cubicBezTo>
                <a:cubicBezTo>
                  <a:pt x="243770" y="238503"/>
                  <a:pt x="243386" y="236154"/>
                  <a:pt x="217715" y="293914"/>
                </a:cubicBezTo>
                <a:cubicBezTo>
                  <a:pt x="213055" y="304400"/>
                  <a:pt x="210858" y="315827"/>
                  <a:pt x="206829" y="326571"/>
                </a:cubicBezTo>
                <a:cubicBezTo>
                  <a:pt x="199968" y="344867"/>
                  <a:pt x="194415" y="363845"/>
                  <a:pt x="185058" y="381000"/>
                </a:cubicBezTo>
                <a:cubicBezTo>
                  <a:pt x="172528" y="403971"/>
                  <a:pt x="141515" y="446314"/>
                  <a:pt x="141515" y="446314"/>
                </a:cubicBezTo>
                <a:cubicBezTo>
                  <a:pt x="137886" y="460828"/>
                  <a:pt x="134928" y="475527"/>
                  <a:pt x="130629" y="489857"/>
                </a:cubicBezTo>
                <a:cubicBezTo>
                  <a:pt x="105732" y="572846"/>
                  <a:pt x="106162" y="546873"/>
                  <a:pt x="87086" y="642257"/>
                </a:cubicBezTo>
                <a:cubicBezTo>
                  <a:pt x="62749" y="763943"/>
                  <a:pt x="85842" y="720325"/>
                  <a:pt x="43543" y="783771"/>
                </a:cubicBezTo>
                <a:cubicBezTo>
                  <a:pt x="18852" y="882541"/>
                  <a:pt x="47779" y="760480"/>
                  <a:pt x="21772" y="903514"/>
                </a:cubicBezTo>
                <a:cubicBezTo>
                  <a:pt x="19096" y="918234"/>
                  <a:pt x="13346" y="932300"/>
                  <a:pt x="10886" y="947057"/>
                </a:cubicBezTo>
                <a:cubicBezTo>
                  <a:pt x="6076" y="975913"/>
                  <a:pt x="3629" y="1005114"/>
                  <a:pt x="0" y="1034142"/>
                </a:cubicBezTo>
                <a:cubicBezTo>
                  <a:pt x="9972" y="1961518"/>
                  <a:pt x="-19247" y="1749650"/>
                  <a:pt x="32658" y="2286000"/>
                </a:cubicBezTo>
                <a:cubicBezTo>
                  <a:pt x="35823" y="2318705"/>
                  <a:pt x="38141" y="2351560"/>
                  <a:pt x="43543" y="2383971"/>
                </a:cubicBezTo>
                <a:cubicBezTo>
                  <a:pt x="45429" y="2395289"/>
                  <a:pt x="52025" y="2405408"/>
                  <a:pt x="54429" y="2416628"/>
                </a:cubicBezTo>
                <a:cubicBezTo>
                  <a:pt x="62929" y="2456296"/>
                  <a:pt x="68244" y="2496590"/>
                  <a:pt x="76200" y="2536371"/>
                </a:cubicBezTo>
                <a:cubicBezTo>
                  <a:pt x="79134" y="2551042"/>
                  <a:pt x="83951" y="2565285"/>
                  <a:pt x="87086" y="2579914"/>
                </a:cubicBezTo>
                <a:cubicBezTo>
                  <a:pt x="94840" y="2616097"/>
                  <a:pt x="100287" y="2652773"/>
                  <a:pt x="108858" y="2688771"/>
                </a:cubicBezTo>
                <a:cubicBezTo>
                  <a:pt x="118946" y="2731139"/>
                  <a:pt x="144301" y="2824466"/>
                  <a:pt x="163286" y="2873828"/>
                </a:cubicBezTo>
                <a:cubicBezTo>
                  <a:pt x="173206" y="2899620"/>
                  <a:pt x="185057" y="2924628"/>
                  <a:pt x="195943" y="2950028"/>
                </a:cubicBezTo>
                <a:cubicBezTo>
                  <a:pt x="199572" y="3000828"/>
                  <a:pt x="199274" y="3052062"/>
                  <a:pt x="206829" y="3102428"/>
                </a:cubicBezTo>
                <a:cubicBezTo>
                  <a:pt x="214676" y="3154741"/>
                  <a:pt x="241181" y="3191774"/>
                  <a:pt x="272143" y="3233057"/>
                </a:cubicBezTo>
                <a:cubicBezTo>
                  <a:pt x="278301" y="3241268"/>
                  <a:pt x="286658" y="3247571"/>
                  <a:pt x="293915" y="3254828"/>
                </a:cubicBezTo>
                <a:cubicBezTo>
                  <a:pt x="301172" y="3280228"/>
                  <a:pt x="304957" y="3306888"/>
                  <a:pt x="315686" y="3331028"/>
                </a:cubicBezTo>
                <a:cubicBezTo>
                  <a:pt x="319854" y="3340407"/>
                  <a:pt x="330779" y="3345007"/>
                  <a:pt x="337458" y="3352800"/>
                </a:cubicBezTo>
                <a:cubicBezTo>
                  <a:pt x="352578" y="3370440"/>
                  <a:pt x="364571" y="3390799"/>
                  <a:pt x="381000" y="3407228"/>
                </a:cubicBezTo>
                <a:cubicBezTo>
                  <a:pt x="399829" y="3426057"/>
                  <a:pt x="435855" y="3437964"/>
                  <a:pt x="457200" y="3450771"/>
                </a:cubicBezTo>
                <a:cubicBezTo>
                  <a:pt x="479637" y="3464233"/>
                  <a:pt x="496551" y="3491068"/>
                  <a:pt x="522515" y="3494314"/>
                </a:cubicBezTo>
                <a:lnTo>
                  <a:pt x="609600" y="3505200"/>
                </a:lnTo>
                <a:cubicBezTo>
                  <a:pt x="739890" y="3613772"/>
                  <a:pt x="629462" y="3543993"/>
                  <a:pt x="903515" y="3570514"/>
                </a:cubicBezTo>
                <a:cubicBezTo>
                  <a:pt x="940347" y="3574078"/>
                  <a:pt x="975496" y="3589212"/>
                  <a:pt x="1012372" y="3592285"/>
                </a:cubicBezTo>
                <a:cubicBezTo>
                  <a:pt x="1106458" y="3600126"/>
                  <a:pt x="1201057" y="3599542"/>
                  <a:pt x="1295400" y="3603171"/>
                </a:cubicBezTo>
                <a:cubicBezTo>
                  <a:pt x="1331686" y="3606800"/>
                  <a:pt x="1368097" y="3609340"/>
                  <a:pt x="1404258" y="3614057"/>
                </a:cubicBezTo>
                <a:cubicBezTo>
                  <a:pt x="1451583" y="3620230"/>
                  <a:pt x="1498268" y="3631231"/>
                  <a:pt x="1545772" y="3635828"/>
                </a:cubicBezTo>
                <a:cubicBezTo>
                  <a:pt x="1610883" y="3642129"/>
                  <a:pt x="1676485" y="3641791"/>
                  <a:pt x="1741715" y="3646714"/>
                </a:cubicBezTo>
                <a:cubicBezTo>
                  <a:pt x="1868819" y="3656307"/>
                  <a:pt x="1995381" y="3673583"/>
                  <a:pt x="2122715" y="3679371"/>
                </a:cubicBezTo>
                <a:cubicBezTo>
                  <a:pt x="2314865" y="3688105"/>
                  <a:pt x="2507344" y="3686628"/>
                  <a:pt x="2699658" y="3690257"/>
                </a:cubicBezTo>
                <a:lnTo>
                  <a:pt x="3091543" y="3679371"/>
                </a:lnTo>
                <a:cubicBezTo>
                  <a:pt x="3302435" y="3671839"/>
                  <a:pt x="3248784" y="3677124"/>
                  <a:pt x="3385458" y="3657600"/>
                </a:cubicBezTo>
                <a:cubicBezTo>
                  <a:pt x="3457991" y="3585064"/>
                  <a:pt x="3327358" y="3709984"/>
                  <a:pt x="3461658" y="3614057"/>
                </a:cubicBezTo>
                <a:cubicBezTo>
                  <a:pt x="3472304" y="3606453"/>
                  <a:pt x="3472543" y="3588657"/>
                  <a:pt x="3483429" y="3581400"/>
                </a:cubicBezTo>
                <a:cubicBezTo>
                  <a:pt x="3597797" y="3505154"/>
                  <a:pt x="3559602" y="3550937"/>
                  <a:pt x="3635829" y="3505200"/>
                </a:cubicBezTo>
                <a:cubicBezTo>
                  <a:pt x="3667600" y="3486137"/>
                  <a:pt x="3693600" y="3471710"/>
                  <a:pt x="3722915" y="3450771"/>
                </a:cubicBezTo>
                <a:cubicBezTo>
                  <a:pt x="3737679" y="3440226"/>
                  <a:pt x="3751944" y="3429000"/>
                  <a:pt x="3766458" y="3418114"/>
                </a:cubicBezTo>
                <a:cubicBezTo>
                  <a:pt x="3773715" y="3403600"/>
                  <a:pt x="3779629" y="3388332"/>
                  <a:pt x="3788229" y="3374571"/>
                </a:cubicBezTo>
                <a:cubicBezTo>
                  <a:pt x="3797845" y="3359186"/>
                  <a:pt x="3812772" y="3347255"/>
                  <a:pt x="3820886" y="3331028"/>
                </a:cubicBezTo>
                <a:cubicBezTo>
                  <a:pt x="3827577" y="3317646"/>
                  <a:pt x="3826519" y="3301493"/>
                  <a:pt x="3831772" y="3287485"/>
                </a:cubicBezTo>
                <a:cubicBezTo>
                  <a:pt x="3837470" y="3272291"/>
                  <a:pt x="3847845" y="3259136"/>
                  <a:pt x="3853543" y="3243942"/>
                </a:cubicBezTo>
                <a:cubicBezTo>
                  <a:pt x="3865388" y="3212355"/>
                  <a:pt x="3871341" y="3152018"/>
                  <a:pt x="3875315" y="3124200"/>
                </a:cubicBezTo>
                <a:cubicBezTo>
                  <a:pt x="3909356" y="2613552"/>
                  <a:pt x="3894950" y="2892306"/>
                  <a:pt x="3875315" y="1861457"/>
                </a:cubicBezTo>
                <a:cubicBezTo>
                  <a:pt x="3875030" y="1846499"/>
                  <a:pt x="3866889" y="1832671"/>
                  <a:pt x="3864429" y="1817914"/>
                </a:cubicBezTo>
                <a:cubicBezTo>
                  <a:pt x="3859619" y="1789057"/>
                  <a:pt x="3856605" y="1759922"/>
                  <a:pt x="3853543" y="1730828"/>
                </a:cubicBezTo>
                <a:cubicBezTo>
                  <a:pt x="3835137" y="1555969"/>
                  <a:pt x="3852288" y="1668866"/>
                  <a:pt x="3831772" y="1545771"/>
                </a:cubicBezTo>
                <a:cubicBezTo>
                  <a:pt x="3828143" y="1502228"/>
                  <a:pt x="3824842" y="1458656"/>
                  <a:pt x="3820886" y="1415142"/>
                </a:cubicBezTo>
                <a:cubicBezTo>
                  <a:pt x="3818112" y="1384628"/>
                  <a:pt x="3818619" y="1312637"/>
                  <a:pt x="3799115" y="1273628"/>
                </a:cubicBezTo>
                <a:cubicBezTo>
                  <a:pt x="3793264" y="1261926"/>
                  <a:pt x="3784600" y="1251857"/>
                  <a:pt x="3777343" y="1240971"/>
                </a:cubicBezTo>
                <a:cubicBezTo>
                  <a:pt x="3752077" y="1165168"/>
                  <a:pt x="3784532" y="1246311"/>
                  <a:pt x="3744686" y="1186542"/>
                </a:cubicBezTo>
                <a:cubicBezTo>
                  <a:pt x="3735685" y="1173040"/>
                  <a:pt x="3731916" y="1156502"/>
                  <a:pt x="3722915" y="1143000"/>
                </a:cubicBezTo>
                <a:cubicBezTo>
                  <a:pt x="3710505" y="1124386"/>
                  <a:pt x="3685956" y="1111104"/>
                  <a:pt x="3668486" y="1099457"/>
                </a:cubicBezTo>
                <a:cubicBezTo>
                  <a:pt x="3660244" y="1050003"/>
                  <a:pt x="3663088" y="1017859"/>
                  <a:pt x="3624943" y="979714"/>
                </a:cubicBezTo>
                <a:cubicBezTo>
                  <a:pt x="3613468" y="968239"/>
                  <a:pt x="3595914" y="965199"/>
                  <a:pt x="3581400" y="957942"/>
                </a:cubicBezTo>
                <a:cubicBezTo>
                  <a:pt x="3537521" y="870183"/>
                  <a:pt x="3582183" y="948035"/>
                  <a:pt x="3537858" y="892628"/>
                </a:cubicBezTo>
                <a:cubicBezTo>
                  <a:pt x="3531201" y="884307"/>
                  <a:pt x="3469396" y="792558"/>
                  <a:pt x="3439886" y="772885"/>
                </a:cubicBezTo>
                <a:cubicBezTo>
                  <a:pt x="3408802" y="752162"/>
                  <a:pt x="3374572" y="736600"/>
                  <a:pt x="3341915" y="718457"/>
                </a:cubicBezTo>
                <a:cubicBezTo>
                  <a:pt x="3318907" y="683946"/>
                  <a:pt x="3292108" y="639124"/>
                  <a:pt x="3254829" y="620485"/>
                </a:cubicBezTo>
                <a:lnTo>
                  <a:pt x="3211286" y="598714"/>
                </a:lnTo>
                <a:cubicBezTo>
                  <a:pt x="3204029" y="591457"/>
                  <a:pt x="3198316" y="582222"/>
                  <a:pt x="3189515" y="576942"/>
                </a:cubicBezTo>
                <a:cubicBezTo>
                  <a:pt x="3179676" y="571038"/>
                  <a:pt x="3165818" y="573225"/>
                  <a:pt x="3156858" y="566057"/>
                </a:cubicBezTo>
                <a:cubicBezTo>
                  <a:pt x="3146642" y="557884"/>
                  <a:pt x="3142343" y="544286"/>
                  <a:pt x="3135086" y="533400"/>
                </a:cubicBezTo>
                <a:cubicBezTo>
                  <a:pt x="3113333" y="468141"/>
                  <a:pt x="3141019" y="521252"/>
                  <a:pt x="3048000" y="478971"/>
                </a:cubicBezTo>
                <a:cubicBezTo>
                  <a:pt x="3031484" y="471464"/>
                  <a:pt x="3020210" y="455315"/>
                  <a:pt x="3004458" y="446314"/>
                </a:cubicBezTo>
                <a:cubicBezTo>
                  <a:pt x="2994495" y="440621"/>
                  <a:pt x="2982063" y="440560"/>
                  <a:pt x="2971800" y="435428"/>
                </a:cubicBezTo>
                <a:cubicBezTo>
                  <a:pt x="2862480" y="380769"/>
                  <a:pt x="3029188" y="449137"/>
                  <a:pt x="2895600" y="391885"/>
                </a:cubicBezTo>
                <a:cubicBezTo>
                  <a:pt x="2867121" y="379680"/>
                  <a:pt x="2789156" y="362553"/>
                  <a:pt x="2775858" y="359228"/>
                </a:cubicBezTo>
                <a:cubicBezTo>
                  <a:pt x="2761344" y="355599"/>
                  <a:pt x="2745697" y="355033"/>
                  <a:pt x="2732315" y="348342"/>
                </a:cubicBezTo>
                <a:cubicBezTo>
                  <a:pt x="2717801" y="341085"/>
                  <a:pt x="2704167" y="331702"/>
                  <a:pt x="2688772" y="326571"/>
                </a:cubicBezTo>
                <a:cubicBezTo>
                  <a:pt x="2660385" y="317109"/>
                  <a:pt x="2630842" y="311528"/>
                  <a:pt x="2601686" y="304800"/>
                </a:cubicBezTo>
                <a:cubicBezTo>
                  <a:pt x="2556798" y="294441"/>
                  <a:pt x="2545630" y="295602"/>
                  <a:pt x="2503715" y="283028"/>
                </a:cubicBezTo>
                <a:cubicBezTo>
                  <a:pt x="2481734" y="276434"/>
                  <a:pt x="2438400" y="261257"/>
                  <a:pt x="2438400" y="261257"/>
                </a:cubicBezTo>
                <a:cubicBezTo>
                  <a:pt x="2390456" y="229293"/>
                  <a:pt x="2421682" y="244822"/>
                  <a:pt x="2362200" y="228600"/>
                </a:cubicBezTo>
                <a:cubicBezTo>
                  <a:pt x="2336714" y="221649"/>
                  <a:pt x="2311302" y="214419"/>
                  <a:pt x="2286000" y="206828"/>
                </a:cubicBezTo>
                <a:cubicBezTo>
                  <a:pt x="2275009" y="203531"/>
                  <a:pt x="2264632" y="197995"/>
                  <a:pt x="2253343" y="195942"/>
                </a:cubicBezTo>
                <a:cubicBezTo>
                  <a:pt x="2114717" y="170738"/>
                  <a:pt x="2164629" y="202145"/>
                  <a:pt x="1970315" y="163285"/>
                </a:cubicBezTo>
                <a:cubicBezTo>
                  <a:pt x="1937281" y="156679"/>
                  <a:pt x="1851785" y="140479"/>
                  <a:pt x="1828800" y="130628"/>
                </a:cubicBezTo>
                <a:cubicBezTo>
                  <a:pt x="1738849" y="92078"/>
                  <a:pt x="1779409" y="104674"/>
                  <a:pt x="1709058" y="87085"/>
                </a:cubicBezTo>
                <a:cubicBezTo>
                  <a:pt x="1698172" y="79828"/>
                  <a:pt x="1688812" y="69451"/>
                  <a:pt x="1676400" y="65314"/>
                </a:cubicBezTo>
                <a:cubicBezTo>
                  <a:pt x="1651967" y="57170"/>
                  <a:pt x="1523913" y="44742"/>
                  <a:pt x="1513115" y="43542"/>
                </a:cubicBezTo>
                <a:cubicBezTo>
                  <a:pt x="1410568" y="17907"/>
                  <a:pt x="1533003" y="46029"/>
                  <a:pt x="1338943" y="21771"/>
                </a:cubicBezTo>
                <a:cubicBezTo>
                  <a:pt x="1317077" y="19038"/>
                  <a:pt x="1284430" y="7229"/>
                  <a:pt x="1262743" y="0"/>
                </a:cubicBezTo>
                <a:lnTo>
                  <a:pt x="914400" y="10885"/>
                </a:lnTo>
                <a:cubicBezTo>
                  <a:pt x="673283" y="22100"/>
                  <a:pt x="836386" y="23586"/>
                  <a:pt x="751115" y="32657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672" name="Dowolny kształt 28671"/>
          <p:cNvSpPr/>
          <p:nvPr/>
        </p:nvSpPr>
        <p:spPr bwMode="auto">
          <a:xfrm>
            <a:off x="6069843" y="1350962"/>
            <a:ext cx="693131" cy="631371"/>
          </a:xfrm>
          <a:custGeom>
            <a:avLst/>
            <a:gdLst>
              <a:gd name="connsiteX0" fmla="*/ 87086 w 693131"/>
              <a:gd name="connsiteY0" fmla="*/ 87085 h 631371"/>
              <a:gd name="connsiteX1" fmla="*/ 21771 w 693131"/>
              <a:gd name="connsiteY1" fmla="*/ 141514 h 631371"/>
              <a:gd name="connsiteX2" fmla="*/ 0 w 693131"/>
              <a:gd name="connsiteY2" fmla="*/ 206828 h 631371"/>
              <a:gd name="connsiteX3" fmla="*/ 10886 w 693131"/>
              <a:gd name="connsiteY3" fmla="*/ 489857 h 631371"/>
              <a:gd name="connsiteX4" fmla="*/ 87086 w 693131"/>
              <a:gd name="connsiteY4" fmla="*/ 566057 h 631371"/>
              <a:gd name="connsiteX5" fmla="*/ 119743 w 693131"/>
              <a:gd name="connsiteY5" fmla="*/ 587828 h 631371"/>
              <a:gd name="connsiteX6" fmla="*/ 261257 w 693131"/>
              <a:gd name="connsiteY6" fmla="*/ 620485 h 631371"/>
              <a:gd name="connsiteX7" fmla="*/ 381000 w 693131"/>
              <a:gd name="connsiteY7" fmla="*/ 631371 h 631371"/>
              <a:gd name="connsiteX8" fmla="*/ 555171 w 693131"/>
              <a:gd name="connsiteY8" fmla="*/ 609600 h 631371"/>
              <a:gd name="connsiteX9" fmla="*/ 587829 w 693131"/>
              <a:gd name="connsiteY9" fmla="*/ 587828 h 631371"/>
              <a:gd name="connsiteX10" fmla="*/ 642257 w 693131"/>
              <a:gd name="connsiteY10" fmla="*/ 500743 h 631371"/>
              <a:gd name="connsiteX11" fmla="*/ 653143 w 693131"/>
              <a:gd name="connsiteY11" fmla="*/ 457200 h 631371"/>
              <a:gd name="connsiteX12" fmla="*/ 674914 w 693131"/>
              <a:gd name="connsiteY12" fmla="*/ 424543 h 631371"/>
              <a:gd name="connsiteX13" fmla="*/ 674914 w 693131"/>
              <a:gd name="connsiteY13" fmla="*/ 130628 h 631371"/>
              <a:gd name="connsiteX14" fmla="*/ 631371 w 693131"/>
              <a:gd name="connsiteY14" fmla="*/ 76200 h 631371"/>
              <a:gd name="connsiteX15" fmla="*/ 576943 w 693131"/>
              <a:gd name="connsiteY15" fmla="*/ 32657 h 631371"/>
              <a:gd name="connsiteX16" fmla="*/ 402771 w 693131"/>
              <a:gd name="connsiteY16" fmla="*/ 0 h 631371"/>
              <a:gd name="connsiteX17" fmla="*/ 195943 w 693131"/>
              <a:gd name="connsiteY17" fmla="*/ 10885 h 631371"/>
              <a:gd name="connsiteX18" fmla="*/ 130629 w 693131"/>
              <a:gd name="connsiteY18" fmla="*/ 32657 h 631371"/>
              <a:gd name="connsiteX19" fmla="*/ 87086 w 693131"/>
              <a:gd name="connsiteY19" fmla="*/ 87085 h 63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3131" h="631371">
                <a:moveTo>
                  <a:pt x="87086" y="87085"/>
                </a:moveTo>
                <a:cubicBezTo>
                  <a:pt x="68943" y="105228"/>
                  <a:pt x="38440" y="118594"/>
                  <a:pt x="21771" y="141514"/>
                </a:cubicBezTo>
                <a:cubicBezTo>
                  <a:pt x="8273" y="160074"/>
                  <a:pt x="0" y="206828"/>
                  <a:pt x="0" y="206828"/>
                </a:cubicBezTo>
                <a:cubicBezTo>
                  <a:pt x="3629" y="301171"/>
                  <a:pt x="4390" y="395668"/>
                  <a:pt x="10886" y="489857"/>
                </a:cubicBezTo>
                <a:cubicBezTo>
                  <a:pt x="14118" y="536720"/>
                  <a:pt x="48544" y="540363"/>
                  <a:pt x="87086" y="566057"/>
                </a:cubicBezTo>
                <a:cubicBezTo>
                  <a:pt x="97972" y="573314"/>
                  <a:pt x="107332" y="583691"/>
                  <a:pt x="119743" y="587828"/>
                </a:cubicBezTo>
                <a:cubicBezTo>
                  <a:pt x="170747" y="604830"/>
                  <a:pt x="195192" y="614479"/>
                  <a:pt x="261257" y="620485"/>
                </a:cubicBezTo>
                <a:lnTo>
                  <a:pt x="381000" y="631371"/>
                </a:lnTo>
                <a:cubicBezTo>
                  <a:pt x="439057" y="624114"/>
                  <a:pt x="497917" y="621653"/>
                  <a:pt x="555171" y="609600"/>
                </a:cubicBezTo>
                <a:cubicBezTo>
                  <a:pt x="567974" y="606905"/>
                  <a:pt x="578578" y="597079"/>
                  <a:pt x="587829" y="587828"/>
                </a:cubicBezTo>
                <a:cubicBezTo>
                  <a:pt x="608378" y="567279"/>
                  <a:pt x="631910" y="528336"/>
                  <a:pt x="642257" y="500743"/>
                </a:cubicBezTo>
                <a:cubicBezTo>
                  <a:pt x="647510" y="486735"/>
                  <a:pt x="647250" y="470951"/>
                  <a:pt x="653143" y="457200"/>
                </a:cubicBezTo>
                <a:cubicBezTo>
                  <a:pt x="658297" y="445175"/>
                  <a:pt x="667657" y="435429"/>
                  <a:pt x="674914" y="424543"/>
                </a:cubicBezTo>
                <a:cubicBezTo>
                  <a:pt x="704939" y="304444"/>
                  <a:pt x="692712" y="370901"/>
                  <a:pt x="674914" y="130628"/>
                </a:cubicBezTo>
                <a:cubicBezTo>
                  <a:pt x="671108" y="79240"/>
                  <a:pt x="670659" y="89295"/>
                  <a:pt x="631371" y="76200"/>
                </a:cubicBezTo>
                <a:cubicBezTo>
                  <a:pt x="613274" y="58103"/>
                  <a:pt x="601663" y="43644"/>
                  <a:pt x="576943" y="32657"/>
                </a:cubicBezTo>
                <a:cubicBezTo>
                  <a:pt x="509259" y="2575"/>
                  <a:pt x="483256" y="8048"/>
                  <a:pt x="402771" y="0"/>
                </a:cubicBezTo>
                <a:cubicBezTo>
                  <a:pt x="333828" y="3628"/>
                  <a:pt x="264489" y="2659"/>
                  <a:pt x="195943" y="10885"/>
                </a:cubicBezTo>
                <a:cubicBezTo>
                  <a:pt x="173157" y="13619"/>
                  <a:pt x="130629" y="32657"/>
                  <a:pt x="130629" y="32657"/>
                </a:cubicBezTo>
                <a:cubicBezTo>
                  <a:pt x="84520" y="78766"/>
                  <a:pt x="105229" y="68942"/>
                  <a:pt x="87086" y="87085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673" name="Elipsa 28672"/>
          <p:cNvSpPr/>
          <p:nvPr/>
        </p:nvSpPr>
        <p:spPr bwMode="auto">
          <a:xfrm>
            <a:off x="6557875" y="2308905"/>
            <a:ext cx="1800200" cy="300985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676" name="Elipsa 28675"/>
          <p:cNvSpPr/>
          <p:nvPr/>
        </p:nvSpPr>
        <p:spPr bwMode="auto">
          <a:xfrm>
            <a:off x="9438195" y="2308905"/>
            <a:ext cx="720080" cy="87254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678" name="Strzałka w prawo 28677"/>
          <p:cNvSpPr/>
          <p:nvPr/>
        </p:nvSpPr>
        <p:spPr bwMode="auto">
          <a:xfrm>
            <a:off x="8324201" y="-204981"/>
            <a:ext cx="412981" cy="876111"/>
          </a:xfrm>
          <a:prstGeom prst="rightArrow">
            <a:avLst>
              <a:gd name="adj1" fmla="val 3509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8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67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67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67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67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67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67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r>
              <a:rPr lang="pl-PL" altLang="pl-PL" b="1" smtClean="0"/>
              <a:t/>
            </a:r>
            <a:br>
              <a:rPr lang="pl-PL" altLang="pl-PL" b="1" smtClean="0"/>
            </a:br>
            <a:r>
              <a:rPr lang="pl-PL" altLang="pl-PL" sz="2500" smtClean="0"/>
              <a:t>Strategia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7543800" cy="4687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sz="2100" dirty="0" smtClean="0"/>
              <a:t>Zapożyczenie z wojskowości, podobnie jak: misja, taktyka, służba liniowa, front, i w odniesieniu do organizacji oznacza koncepcję działania rozwojowego - formułowania  celów przedsiębiorstwa, ich modyfikacji w związku z otoczeniem, określania koniecznych  zasobów i środków oraz sposobów ich optymalnego wykorzystanie,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100" dirty="0" smtClean="0"/>
              <a:t>Uproszczając strategia to stworzona (tzn. wypracowana, ale z pewną dozą twórczego irracjonalizmu, intuicji) optymistyczna i akceptowalna przez wszystkich pracowników recepta na sukces przedsiębiorstwa w długim okresie czasu. Strategia tworzy duch i osobowość firmy lub organizacji (</a:t>
            </a:r>
            <a:r>
              <a:rPr lang="pl-PL" altLang="pl-PL" sz="2100" i="1" dirty="0" err="1" smtClean="0"/>
              <a:t>corporate</a:t>
            </a:r>
            <a:r>
              <a:rPr lang="pl-PL" altLang="pl-PL" sz="2100" i="1" dirty="0" smtClean="0"/>
              <a:t> </a:t>
            </a:r>
            <a:r>
              <a:rPr lang="pl-PL" altLang="pl-PL" sz="2100" i="1" dirty="0" err="1" smtClean="0"/>
              <a:t>identity</a:t>
            </a:r>
            <a:r>
              <a:rPr lang="pl-PL" altLang="pl-PL" sz="2100" i="1" dirty="0" smtClean="0"/>
              <a:t> &amp; </a:t>
            </a:r>
            <a:r>
              <a:rPr lang="pl-PL" altLang="pl-PL" sz="2100" i="1" dirty="0" err="1" smtClean="0"/>
              <a:t>personality</a:t>
            </a:r>
            <a:r>
              <a:rPr lang="pl-PL" altLang="pl-PL" sz="2100" dirty="0" smtClean="0"/>
              <a:t>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dirty="0" smtClean="0"/>
              <a:t>Strategia w PTI</a:t>
            </a:r>
            <a:br>
              <a:rPr lang="pl-PL" altLang="pl-PL" sz="1900" b="1" dirty="0" smtClean="0"/>
            </a:br>
            <a:r>
              <a:rPr lang="pl-PL" altLang="pl-PL" sz="1900" b="1" dirty="0" smtClean="0"/>
              <a:t> </a:t>
            </a:r>
            <a:r>
              <a:rPr lang="pl-PL" altLang="pl-PL" sz="2500" dirty="0" smtClean="0"/>
              <a:t>Krótka historia na dwa slajdy i dwie grafiki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196752"/>
            <a:ext cx="9108504" cy="5538787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altLang="pl-PL" sz="2000" dirty="0"/>
              <a:t>Spotkanie w Sulejowie – </a:t>
            </a:r>
            <a:r>
              <a:rPr lang="pl-PL" altLang="pl-PL" sz="2000" dirty="0" smtClean="0"/>
              <a:t>2004 </a:t>
            </a:r>
            <a:r>
              <a:rPr lang="pl-PL" altLang="pl-PL" sz="2000" dirty="0"/>
              <a:t>r</a:t>
            </a:r>
            <a:r>
              <a:rPr lang="pl-PL" altLang="pl-PL" sz="2000" dirty="0" smtClean="0"/>
              <a:t>., głównie sprawa wynagradzania OK ECDL</a:t>
            </a:r>
            <a:endParaRPr lang="pl-PL" altLang="pl-PL" sz="2000" dirty="0"/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altLang="pl-PL" sz="2000" dirty="0" smtClean="0"/>
              <a:t>Spotkanie w Sulejowie – wrzesień 2005 r., z inicjatywy prezesa PTI prof. Z. Szyjewskiego,  z udziałem prof. A. Zelek ze Szczecina oraz inż. prof. (za SWOT) Jerzego S. Nowaka :-); powstał materiał nazwany później strategią 2007-2010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altLang="pl-PL" sz="2000" dirty="0" smtClean="0"/>
              <a:t>Utworzenie forum pod adresem </a:t>
            </a:r>
            <a:r>
              <a:rPr lang="pl-PL" sz="2000" u="sng" dirty="0">
                <a:hlinkClick r:id="rId3"/>
              </a:rPr>
              <a:t>http://</a:t>
            </a:r>
            <a:r>
              <a:rPr lang="pl-PL" sz="2000" u="sng" dirty="0" smtClean="0">
                <a:hlinkClick r:id="rId3"/>
              </a:rPr>
              <a:t>www.pti.org.pl/strategia.php</a:t>
            </a:r>
            <a:r>
              <a:rPr lang="pl-PL" sz="2000" dirty="0"/>
              <a:t> </a:t>
            </a:r>
            <a:r>
              <a:rPr lang="pl-PL" sz="2000" dirty="0" smtClean="0"/>
              <a:t>(strona już </a:t>
            </a:r>
            <a:r>
              <a:rPr lang="pl-PL" sz="2000" dirty="0" err="1" smtClean="0"/>
              <a:t>niedo-stępna</a:t>
            </a:r>
            <a:r>
              <a:rPr lang="pl-PL" sz="2000" dirty="0" smtClean="0"/>
              <a:t>), opiekun W. Kulik, udział </a:t>
            </a:r>
            <a:r>
              <a:rPr lang="pl-PL" sz="2000" dirty="0"/>
              <a:t>– ok. 12-15 </a:t>
            </a:r>
            <a:r>
              <a:rPr lang="pl-PL" sz="2000" dirty="0" smtClean="0"/>
              <a:t>osób, przysłane: </a:t>
            </a:r>
            <a:r>
              <a:rPr lang="pl-PL" sz="2000" dirty="0"/>
              <a:t>Turski, Tadeusiewicz, Dorożyński, </a:t>
            </a:r>
            <a:r>
              <a:rPr lang="pl-PL" sz="2000" dirty="0" smtClean="0"/>
              <a:t>Nowak. 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sz="2000" dirty="0" smtClean="0"/>
              <a:t>Spotkanie w Warszawie 10 grudnia 2006 r.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sz="2000" dirty="0" smtClean="0"/>
              <a:t>Publikacja strategii 2007-2010 (13 lutego 2007 r.). Plik – 18 stron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sz="2000" dirty="0"/>
              <a:t>Spotkanie w Zegrzu 6,7,8 września 2007 r.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sz="2000" dirty="0" smtClean="0"/>
              <a:t>Spotkanie w Nałęczowie – sierpień 2008 r.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sz="2000" dirty="0" smtClean="0"/>
              <a:t>Sesja na JS PTI w Wiśle prawdopodobnie w 2008 r.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sz="2000" dirty="0" smtClean="0"/>
              <a:t>Sesja na JS PTI w Mrągowie 15 października 2009 r.</a:t>
            </a:r>
          </a:p>
        </p:txBody>
      </p:sp>
    </p:spTree>
    <p:extLst>
      <p:ext uri="{BB962C8B-B14F-4D97-AF65-F5344CB8AC3E}">
        <p14:creationId xmlns:p14="http://schemas.microsoft.com/office/powerpoint/2010/main" val="2172163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dirty="0" smtClean="0"/>
              <a:t>Strategia w PTI</a:t>
            </a:r>
            <a:br>
              <a:rPr lang="pl-PL" altLang="pl-PL" sz="1900" b="1" dirty="0" smtClean="0"/>
            </a:br>
            <a:r>
              <a:rPr lang="pl-PL" altLang="pl-PL" sz="1900" b="1" dirty="0" smtClean="0"/>
              <a:t> </a:t>
            </a:r>
            <a:r>
              <a:rPr lang="pl-PL" altLang="pl-PL" sz="2500" dirty="0" smtClean="0"/>
              <a:t>Krótka historia na </a:t>
            </a:r>
            <a:r>
              <a:rPr lang="pl-PL" altLang="pl-PL" sz="2500" dirty="0"/>
              <a:t>dwa slajdy i dwie grafiki</a:t>
            </a:r>
            <a:endParaRPr lang="pl-PL" altLang="pl-PL" sz="25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196752"/>
            <a:ext cx="9108504" cy="5538787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 startAt="11"/>
            </a:pPr>
            <a:r>
              <a:rPr lang="pl-PL" sz="2000" dirty="0"/>
              <a:t>Utworzenie kursów na </a:t>
            </a:r>
            <a:r>
              <a:rPr lang="pl-PL" sz="2000" dirty="0" err="1"/>
              <a:t>mudlu</a:t>
            </a:r>
            <a:r>
              <a:rPr lang="pl-PL" sz="2000" dirty="0"/>
              <a:t> RSEI UMK, 11 października 2009 r., opiekun </a:t>
            </a:r>
            <a:r>
              <a:rPr lang="pl-PL" sz="2000" dirty="0" smtClean="0"/>
              <a:t>A. B</a:t>
            </a:r>
            <a:r>
              <a:rPr lang="pl-PL" sz="2000" dirty="0"/>
              <a:t>. Kwiatkowska, platforma </a:t>
            </a:r>
            <a:r>
              <a:rPr lang="pl-PL" sz="2000" dirty="0" smtClean="0"/>
              <a:t>jeszcze w 2015 r. dostępna </a:t>
            </a:r>
            <a:r>
              <a:rPr lang="pl-PL" sz="2000" dirty="0" smtClean="0">
                <a:hlinkClick r:id="rId3"/>
              </a:rPr>
              <a:t>http</a:t>
            </a:r>
            <a:r>
              <a:rPr lang="pl-PL" sz="2000" dirty="0">
                <a:hlinkClick r:id="rId3"/>
              </a:rPr>
              <a:t>://</a:t>
            </a:r>
            <a:r>
              <a:rPr lang="pl-PL" sz="2000" dirty="0" smtClean="0">
                <a:hlinkClick r:id="rId3"/>
              </a:rPr>
              <a:t>edu.rsei.umk.pl/mpti/course/category.php?id=3</a:t>
            </a:r>
            <a:r>
              <a:rPr lang="pl-PL" sz="2000" dirty="0" smtClean="0"/>
              <a:t>,  </a:t>
            </a:r>
            <a:endParaRPr lang="pl-PL" sz="2000" dirty="0"/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 startAt="11"/>
            </a:pPr>
            <a:r>
              <a:rPr lang="pl-PL" sz="2000" dirty="0" smtClean="0"/>
              <a:t>NZD 21 listopada 2009 r., W-</a:t>
            </a:r>
            <a:r>
              <a:rPr lang="pl-PL" sz="2000" dirty="0" err="1" smtClean="0"/>
              <a:t>wa</a:t>
            </a:r>
            <a:r>
              <a:rPr lang="pl-PL" sz="2000" dirty="0" smtClean="0"/>
              <a:t>, przyjęcie strategii 2011-2014.   Plik – 36 stron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 startAt="11"/>
            </a:pPr>
            <a:r>
              <a:rPr lang="pl-PL" sz="2000" dirty="0" smtClean="0"/>
              <a:t>Spotkanie w Międzyzdrojach 23 września 2010 r., zdefiniowanie 24 kryteriów pomiarów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 startAt="11"/>
            </a:pPr>
            <a:r>
              <a:rPr lang="pl-PL" sz="2000" dirty="0" smtClean="0"/>
              <a:t>Luty 2013 - zredukowanie liczby kryteriów do 10 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 startAt="11"/>
            </a:pPr>
            <a:r>
              <a:rPr lang="pl-PL" sz="2000" dirty="0" smtClean="0"/>
              <a:t>Próba przeprowadzenia pomiarów za 2012 i dla 2013 – nieudana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 startAt="11"/>
            </a:pPr>
            <a:r>
              <a:rPr lang="pl-PL" altLang="pl-PL" sz="2000" dirty="0" smtClean="0"/>
              <a:t>Przegląd strategii przed zjazdem w 2014 r.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 startAt="11"/>
            </a:pPr>
            <a:r>
              <a:rPr lang="pl-PL" altLang="pl-PL" sz="2000" dirty="0" smtClean="0"/>
              <a:t>Uchwała zjazdu z 2014 r. nt. przygotowania strategii po 2014 r.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 startAt="11"/>
            </a:pPr>
            <a:r>
              <a:rPr lang="pl-PL" altLang="pl-PL" sz="2000" dirty="0" smtClean="0"/>
              <a:t>W roku 2015 opracowanie propozycji kolejnej </a:t>
            </a:r>
            <a:r>
              <a:rPr lang="pl-PL" altLang="pl-PL" sz="2000" dirty="0" err="1" smtClean="0"/>
              <a:t>strrtegii</a:t>
            </a:r>
            <a:endParaRPr lang="pl-PL" altLang="pl-PL" sz="2000" dirty="0" smtClean="0"/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 startAt="11"/>
            </a:pPr>
            <a:r>
              <a:rPr lang="pl-PL" sz="2000" dirty="0"/>
              <a:t>NZD </a:t>
            </a:r>
            <a:r>
              <a:rPr lang="pl-PL" sz="2000" dirty="0" smtClean="0"/>
              <a:t>21 marca 2015 </a:t>
            </a:r>
            <a:r>
              <a:rPr lang="pl-PL" sz="2000" dirty="0"/>
              <a:t>r., W-</a:t>
            </a:r>
            <a:r>
              <a:rPr lang="pl-PL" sz="2000" dirty="0" err="1"/>
              <a:t>wa</a:t>
            </a:r>
            <a:r>
              <a:rPr lang="pl-PL" sz="2000" dirty="0"/>
              <a:t>, przyjęcie strategii </a:t>
            </a:r>
            <a:r>
              <a:rPr lang="pl-PL" sz="2000" dirty="0" smtClean="0"/>
              <a:t>2015-2020.   </a:t>
            </a:r>
            <a:r>
              <a:rPr lang="pl-PL" sz="2000" dirty="0"/>
              <a:t>Plik – </a:t>
            </a:r>
            <a:r>
              <a:rPr lang="pl-PL" sz="2000" dirty="0" smtClean="0"/>
              <a:t>14 stron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 startAt="11"/>
            </a:pPr>
            <a:r>
              <a:rPr lang="pl-PL" sz="2000" dirty="0" smtClean="0"/>
              <a:t>Blok </a:t>
            </a:r>
            <a:r>
              <a:rPr lang="pl-PL" sz="2000" dirty="0"/>
              <a:t>strategii </a:t>
            </a:r>
            <a:r>
              <a:rPr lang="pl-PL" sz="2000" dirty="0" smtClean="0"/>
              <a:t>PTI w </a:t>
            </a:r>
            <a:r>
              <a:rPr lang="pl-PL" sz="2000" dirty="0"/>
              <a:t>historycznym </a:t>
            </a:r>
            <a:r>
              <a:rPr lang="pl-PL" sz="2000" dirty="0" smtClean="0"/>
              <a:t>archiwum</a:t>
            </a:r>
            <a:br>
              <a:rPr lang="pl-PL" sz="2000" dirty="0" smtClean="0"/>
            </a:br>
            <a:r>
              <a:rPr lang="pl-PL" sz="1200" dirty="0" smtClean="0">
                <a:hlinkClick r:id="rId4"/>
              </a:rPr>
              <a:t>https</a:t>
            </a:r>
            <a:r>
              <a:rPr lang="pl-PL" sz="1200" dirty="0">
                <a:hlinkClick r:id="rId4"/>
              </a:rPr>
              <a:t>://historiainformatyki.pl/historia/teczka.php?nonav=0&amp;&amp;</a:t>
            </a:r>
            <a:r>
              <a:rPr lang="pl-PL" sz="1200" dirty="0" smtClean="0">
                <a:hlinkClick r:id="rId4"/>
              </a:rPr>
              <a:t>nrar=6&amp;nrzesp=6&amp;sygn=V/1/11&amp;folder=0</a:t>
            </a:r>
            <a:r>
              <a:rPr lang="pl-PL" sz="1200" dirty="0" smtClean="0"/>
              <a:t>  </a:t>
            </a:r>
            <a:endParaRPr lang="pl-PL" sz="1200" dirty="0"/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 startAt="11"/>
            </a:pPr>
            <a:r>
              <a:rPr lang="pl-PL" altLang="pl-PL" sz="2000" dirty="0" smtClean="0"/>
              <a:t>15 lat minęło … rok 2019 – przystępujemy do opracowania propozycji następnej strategii</a:t>
            </a:r>
          </a:p>
        </p:txBody>
      </p:sp>
    </p:spTree>
    <p:extLst>
      <p:ext uri="{BB962C8B-B14F-4D97-AF65-F5344CB8AC3E}">
        <p14:creationId xmlns:p14="http://schemas.microsoft.com/office/powerpoint/2010/main" val="1466316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dirty="0" smtClean="0"/>
              <a:t>Strategia w PTI</a:t>
            </a:r>
            <a:br>
              <a:rPr lang="pl-PL" altLang="pl-PL" sz="1900" b="1" dirty="0" smtClean="0"/>
            </a:br>
            <a:r>
              <a:rPr lang="pl-PL" altLang="pl-PL" sz="1900" b="1" dirty="0" smtClean="0"/>
              <a:t> </a:t>
            </a:r>
            <a:r>
              <a:rPr lang="pl-PL" altLang="pl-PL" sz="2500" dirty="0" smtClean="0"/>
              <a:t>Krótka historia na </a:t>
            </a:r>
            <a:r>
              <a:rPr lang="pl-PL" altLang="pl-PL" sz="2500" dirty="0"/>
              <a:t>dwa slajdy i dwie grafiki</a:t>
            </a:r>
            <a:endParaRPr lang="pl-PL" altLang="pl-PL" sz="2500" dirty="0" smtClean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5" y="1268760"/>
            <a:ext cx="8309222" cy="502370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74675" y="6381328"/>
            <a:ext cx="8461821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4"/>
              </a:rPr>
              <a:t>https://</a:t>
            </a:r>
            <a:r>
              <a:rPr lang="pl-PL" dirty="0" smtClean="0">
                <a:hlinkClick r:id="rId4"/>
              </a:rPr>
              <a:t>xi-zjazd.pti.org.pl/wiki/Strona_główna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5742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dirty="0" smtClean="0"/>
              <a:t>Strategia w PTI</a:t>
            </a:r>
            <a:br>
              <a:rPr lang="pl-PL" altLang="pl-PL" sz="1900" b="1" dirty="0" smtClean="0"/>
            </a:br>
            <a:r>
              <a:rPr lang="pl-PL" altLang="pl-PL" sz="1900" b="1" dirty="0" smtClean="0"/>
              <a:t> </a:t>
            </a:r>
            <a:r>
              <a:rPr lang="pl-PL" altLang="pl-PL" sz="2500" dirty="0" smtClean="0"/>
              <a:t>Krótka historia na </a:t>
            </a:r>
            <a:r>
              <a:rPr lang="pl-PL" altLang="pl-PL" sz="2500" dirty="0"/>
              <a:t>dwa slajdy i dwie grafiki</a:t>
            </a:r>
            <a:endParaRPr lang="pl-PL" altLang="pl-PL" sz="2500" dirty="0" smtClean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5" y="1340768"/>
            <a:ext cx="8136904" cy="491951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74675" y="6381328"/>
            <a:ext cx="8461821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4"/>
              </a:rPr>
              <a:t>https://</a:t>
            </a:r>
            <a:r>
              <a:rPr lang="pl-PL" dirty="0" smtClean="0">
                <a:hlinkClick r:id="rId4"/>
              </a:rPr>
              <a:t>xiii-zjazd.pti.org.pl/wiki/Strategia_2020-2025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8781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altLang="pl-PL" sz="34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l-PL" altLang="pl-PL" smtClean="0"/>
              <a:t>KONIEC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69" y="1915344"/>
            <a:ext cx="4104456" cy="41044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br>
              <a:rPr lang="pl-PL" altLang="pl-PL" sz="1900" b="1" smtClean="0"/>
            </a:br>
            <a:r>
              <a:rPr lang="pl-PL" altLang="pl-PL" sz="2500" smtClean="0"/>
              <a:t>Strategia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752"/>
            <a:ext cx="8352730" cy="2397125"/>
          </a:xfrm>
        </p:spPr>
        <p:txBody>
          <a:bodyPr/>
          <a:lstStyle/>
          <a:p>
            <a:pPr marL="619125" indent="-619125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1900" dirty="0" smtClean="0"/>
              <a:t>Nie jest to jednocześnie:</a:t>
            </a:r>
          </a:p>
          <a:p>
            <a:pPr marL="619125" indent="-619125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r>
              <a:rPr lang="pl-PL" altLang="pl-PL" sz="1900" dirty="0" smtClean="0"/>
              <a:t>Program działań dostosowawczych, reakcja na krótkookresowe fluktuacje i zaburzenia zewnętrzne i wewnętrzne.</a:t>
            </a:r>
          </a:p>
          <a:p>
            <a:pPr marL="619125" indent="-619125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1900" b="1" dirty="0" smtClean="0"/>
              <a:t>	Strategia dotyczy kursu statku, a nie falowania morza.</a:t>
            </a:r>
            <a:endParaRPr lang="pl-PL" altLang="pl-PL" sz="1900" dirty="0" smtClean="0"/>
          </a:p>
          <a:p>
            <a:pPr marL="619125" indent="-619125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 startAt="2"/>
            </a:pPr>
            <a:r>
              <a:rPr lang="pl-PL" altLang="pl-PL" sz="1900" dirty="0" smtClean="0"/>
              <a:t>Typowy plan liczbowo i terminowo ujmujący zadania na dwa, trzy lata.</a:t>
            </a:r>
          </a:p>
          <a:p>
            <a:pPr marL="619125" indent="-619125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1900" dirty="0" smtClean="0"/>
              <a:t>	</a:t>
            </a:r>
            <a:r>
              <a:rPr lang="pl-PL" altLang="pl-PL" sz="1900" b="1" dirty="0" smtClean="0"/>
              <a:t>Strategia to jakościowa koncepcja przyszłości organizacji.</a:t>
            </a:r>
            <a:endParaRPr lang="pl-PL" altLang="pl-PL" sz="1900" dirty="0" smtClean="0"/>
          </a:p>
          <a:p>
            <a:pPr marL="619125" indent="-619125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 startAt="3"/>
            </a:pPr>
            <a:r>
              <a:rPr lang="pl-PL" altLang="pl-PL" sz="1900" dirty="0" smtClean="0"/>
              <a:t>Zbiór intencji i pobożnych życzeń.</a:t>
            </a:r>
          </a:p>
          <a:p>
            <a:pPr marL="619125" indent="-619125" eaLnBrk="1" hangingPunct="1">
              <a:lnSpc>
                <a:spcPct val="95000"/>
              </a:lnSpc>
              <a:buClr>
                <a:schemeClr val="tx1"/>
              </a:buClr>
              <a:buNone/>
            </a:pPr>
            <a:r>
              <a:rPr lang="pl-PL" altLang="pl-PL" sz="1900" dirty="0" smtClean="0"/>
              <a:t>	</a:t>
            </a:r>
            <a:r>
              <a:rPr lang="pl-PL" altLang="pl-PL" sz="1900" b="1" dirty="0" smtClean="0"/>
              <a:t>Strategia ma walor wykonalności, nawet jeśli ambicje organizacji są ogromne.</a:t>
            </a:r>
            <a:endParaRPr lang="pl-PL" altLang="pl-PL" sz="1900" dirty="0" smtClean="0"/>
          </a:p>
          <a:p>
            <a:pPr marL="619125" indent="-619125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 startAt="4"/>
            </a:pPr>
            <a:r>
              <a:rPr lang="pl-PL" altLang="pl-PL" sz="1900" dirty="0" smtClean="0"/>
              <a:t>Zestaw idei i koncepcji stworzonych i realizowanych w wąskim gronie kierownictwa firmy</a:t>
            </a:r>
          </a:p>
          <a:p>
            <a:pPr marL="619125" indent="-619125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1900" dirty="0" smtClean="0"/>
              <a:t>	</a:t>
            </a:r>
            <a:r>
              <a:rPr lang="pl-PL" altLang="pl-PL" sz="1900" b="1" dirty="0" smtClean="0"/>
              <a:t>Strategia to koncepcja działania angażująca i rozumiana przez szeroko pojmowaną kadrę zarządczą i szeregową</a:t>
            </a:r>
            <a:r>
              <a:rPr lang="pl-PL" altLang="pl-PL" sz="1900" dirty="0" smtClean="0"/>
              <a:t>) dzięki jej współtworzeniu i w konsekwencji utożsamianiu się z nią.</a:t>
            </a:r>
          </a:p>
          <a:p>
            <a:pPr marL="619125" indent="-619125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endParaRPr lang="pl-PL" altLang="pl-PL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br>
              <a:rPr lang="pl-PL" altLang="pl-PL" sz="1900" b="1" smtClean="0"/>
            </a:br>
            <a:r>
              <a:rPr lang="pl-PL" altLang="pl-PL" sz="2500" smtClean="0"/>
              <a:t>Strategia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001000" cy="2397125"/>
          </a:xfrm>
        </p:spPr>
        <p:txBody>
          <a:bodyPr/>
          <a:lstStyle/>
          <a:p>
            <a:pPr marL="182563" indent="-182563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100" dirty="0" smtClean="0"/>
              <a:t>Koncepcje strategii</a:t>
            </a:r>
          </a:p>
          <a:p>
            <a:pPr marL="182563" indent="-182563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endParaRPr lang="pl-PL" altLang="pl-PL" sz="2100" dirty="0" smtClean="0"/>
          </a:p>
          <a:p>
            <a:pPr marL="182563" indent="-182563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pl-PL" altLang="pl-PL" sz="2100" dirty="0" smtClean="0"/>
              <a:t>racjonalizm strategiczny</a:t>
            </a:r>
          </a:p>
          <a:p>
            <a:pPr marL="630238" lvl="1" indent="-268288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100" dirty="0" smtClean="0"/>
              <a:t>i.	ujęcie planistyczne (tradycyjne i najbardziej popularne)</a:t>
            </a:r>
          </a:p>
          <a:p>
            <a:pPr marL="812800" lvl="2" indent="-3175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100" u="sng" dirty="0" smtClean="0"/>
              <a:t>Strategia to tworzenie i wykonywanie planu działania</a:t>
            </a:r>
            <a:r>
              <a:rPr lang="pl-PL" altLang="pl-PL" sz="2100" dirty="0" smtClean="0"/>
              <a:t>.</a:t>
            </a:r>
          </a:p>
          <a:p>
            <a:pPr marL="812800" lvl="2" indent="-3175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endParaRPr lang="pl-PL" altLang="pl-PL" sz="2100" u="sng" dirty="0" smtClean="0"/>
          </a:p>
          <a:p>
            <a:pPr marL="812800" lvl="2" indent="-3175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100" dirty="0" smtClean="0"/>
              <a:t>Założenie, że organizacje dzięki planom strategicznym mogą kształtować swoją przyszłość w racjonalny i planowy sposób, co pozwalają na osiągnięcie przewagi konkurencyjnej. Centralne miejsce zajmuje tutaj metoda SWOT.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br>
              <a:rPr lang="pl-PL" altLang="pl-PL" sz="1900" b="1" smtClean="0"/>
            </a:br>
            <a:r>
              <a:rPr lang="pl-PL" altLang="pl-PL" sz="2500" smtClean="0"/>
              <a:t>Strategia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001000" cy="2397125"/>
          </a:xfrm>
        </p:spPr>
        <p:txBody>
          <a:bodyPr/>
          <a:lstStyle/>
          <a:p>
            <a:pPr marL="182563" indent="-182563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100" dirty="0" smtClean="0"/>
              <a:t>Koncepcje strategii</a:t>
            </a:r>
          </a:p>
          <a:p>
            <a:pPr marL="182563" indent="-182563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endParaRPr lang="pl-PL" altLang="pl-PL" sz="2100" dirty="0" smtClean="0"/>
          </a:p>
          <a:p>
            <a:pPr marL="182563" indent="-182563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pl-PL" altLang="pl-PL" sz="2100" dirty="0" smtClean="0"/>
              <a:t>racjonalizm strategiczny</a:t>
            </a:r>
          </a:p>
          <a:p>
            <a:pPr marL="630238" lvl="1" indent="-268288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100" dirty="0" smtClean="0"/>
              <a:t>ii.	 ujęcie pozycyjne</a:t>
            </a:r>
          </a:p>
          <a:p>
            <a:pPr marL="812800" lvl="2" indent="-3175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100" u="sng" dirty="0" smtClean="0"/>
              <a:t>Strategia to określenie pozycji organizacji względem otoczenia</a:t>
            </a:r>
            <a:r>
              <a:rPr lang="pl-PL" altLang="pl-PL" sz="2100" dirty="0" smtClean="0"/>
              <a:t>.</a:t>
            </a:r>
          </a:p>
          <a:p>
            <a:pPr marL="812800" lvl="2" indent="-3175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endParaRPr lang="pl-PL" altLang="pl-PL" sz="2100" dirty="0" smtClean="0"/>
          </a:p>
          <a:p>
            <a:pPr marL="812800" lvl="2" indent="-3175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100" dirty="0" smtClean="0"/>
              <a:t>Założenie, że osiągnięcie przewagi konkurencyjnej wymaga stosowania analitycznych i racjonalnych ocen rynku i organizacji  oraz odrzucenia intuicji  menedżera. </a:t>
            </a:r>
          </a:p>
          <a:p>
            <a:pPr marL="812800" lvl="2" indent="-3175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100" dirty="0" smtClean="0"/>
              <a:t>Stosowane narzędzia: macierz BCG, krzywa doświadczenia, segmentację, macierz atrakcyjności (</a:t>
            </a:r>
            <a:r>
              <a:rPr lang="pl-PL" altLang="pl-PL" sz="2100" dirty="0" err="1" smtClean="0"/>
              <a:t>McKinseya</a:t>
            </a:r>
            <a:r>
              <a:rPr lang="pl-PL" altLang="pl-PL" sz="2100" dirty="0" smtClean="0"/>
              <a:t>, GE), analiza grzebieniowa, macierz ADL, macierz </a:t>
            </a:r>
            <a:r>
              <a:rPr lang="pl-PL" altLang="pl-PL" sz="2100" dirty="0" err="1" smtClean="0"/>
              <a:t>Hofera</a:t>
            </a:r>
            <a:r>
              <a:rPr lang="pl-PL" altLang="pl-PL" sz="2100" dirty="0" smtClean="0"/>
              <a:t>, profil ekonomiczny sektora, macierz szans/zagrożeń, model „pięciu sił” Portera.</a:t>
            </a:r>
          </a:p>
        </p:txBody>
      </p:sp>
    </p:spTree>
    <p:extLst>
      <p:ext uri="{BB962C8B-B14F-4D97-AF65-F5344CB8AC3E}">
        <p14:creationId xmlns:p14="http://schemas.microsoft.com/office/powerpoint/2010/main" val="233771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br>
              <a:rPr lang="pl-PL" altLang="pl-PL" sz="1900" b="1" smtClean="0"/>
            </a:br>
            <a:r>
              <a:rPr lang="pl-PL" altLang="pl-PL" sz="2500" smtClean="0"/>
              <a:t>Strategia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001000" cy="2397125"/>
          </a:xfrm>
        </p:spPr>
        <p:txBody>
          <a:bodyPr/>
          <a:lstStyle/>
          <a:p>
            <a:pPr marL="182563" indent="-182563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100" dirty="0" smtClean="0"/>
              <a:t>Koncepcje strategii</a:t>
            </a:r>
          </a:p>
          <a:p>
            <a:pPr marL="182563" indent="-182563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endParaRPr lang="pl-PL" altLang="pl-PL" sz="2100" dirty="0" smtClean="0"/>
          </a:p>
          <a:p>
            <a:pPr marL="182563" indent="-182563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AutoNum type="arabicPeriod" startAt="2"/>
            </a:pPr>
            <a:r>
              <a:rPr lang="pl-PL" altLang="pl-PL" sz="2100" dirty="0" smtClean="0"/>
              <a:t>intuicjonizm strategiczny</a:t>
            </a:r>
          </a:p>
          <a:p>
            <a:pPr marL="630238" lvl="1" indent="-268288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r>
              <a:rPr lang="pl-PL" altLang="pl-PL" sz="2100" dirty="0" smtClean="0"/>
              <a:t>ujęcie zasobowe i kompetencyjne lub </a:t>
            </a:r>
            <a:r>
              <a:rPr lang="pl-PL" altLang="pl-PL" sz="2100" dirty="0" err="1" smtClean="0"/>
              <a:t>inkrementalistyczne</a:t>
            </a:r>
            <a:endParaRPr lang="pl-PL" altLang="pl-PL" sz="2100" dirty="0" smtClean="0"/>
          </a:p>
          <a:p>
            <a:pPr marL="809625" lvl="2" indent="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100" u="sng" dirty="0" smtClean="0"/>
              <a:t>Strategia to wzorzec działania, unikalne zasoby i umiejętności.</a:t>
            </a:r>
          </a:p>
          <a:p>
            <a:pPr marL="809625" lvl="2" indent="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endParaRPr lang="pl-PL" altLang="pl-PL" sz="2100" dirty="0" smtClean="0"/>
          </a:p>
          <a:p>
            <a:pPr marL="809625" lvl="2" indent="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100" dirty="0" smtClean="0"/>
              <a:t>Bazuje na poszukiwania źródeł sukcesu w konfiguracji własnych zasobów i kluczowych umiejętności. Oznacza to traktowanie strategii jako sztuki, której tworzywem są najczęściej niematerialne - miękkie - zasoby oraz ulotne kompetencje.</a:t>
            </a:r>
          </a:p>
          <a:p>
            <a:pPr marL="182563" indent="-182563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endParaRPr lang="pl-PL" altLang="pl-PL" sz="2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br>
              <a:rPr lang="pl-PL" altLang="pl-PL" sz="1900" b="1" smtClean="0"/>
            </a:br>
            <a:r>
              <a:rPr lang="pl-PL" altLang="pl-PL" sz="2500" smtClean="0"/>
              <a:t>Strategia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001000" cy="2397125"/>
          </a:xfrm>
        </p:spPr>
        <p:txBody>
          <a:bodyPr/>
          <a:lstStyle/>
          <a:p>
            <a:pPr marL="182563" indent="-182563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100" dirty="0" smtClean="0"/>
              <a:t>Koncepcje strategii</a:t>
            </a:r>
          </a:p>
          <a:p>
            <a:pPr marL="182563" indent="-182563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endParaRPr lang="pl-PL" altLang="pl-PL" sz="400" dirty="0" smtClean="0"/>
          </a:p>
          <a:p>
            <a:pPr marL="182563" indent="-182563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AutoNum type="arabicPeriod" startAt="2"/>
            </a:pPr>
            <a:r>
              <a:rPr lang="pl-PL" altLang="pl-PL" sz="2100" dirty="0" smtClean="0"/>
              <a:t>intuicjonizm strategiczny</a:t>
            </a:r>
          </a:p>
          <a:p>
            <a:pPr marL="762000" lvl="1" indent="-400050" eaLnBrk="1" hangingPunct="1">
              <a:lnSpc>
                <a:spcPct val="95000"/>
              </a:lnSpc>
              <a:buClr>
                <a:schemeClr val="tx1"/>
              </a:buClr>
              <a:buFont typeface="+mj-lt"/>
              <a:buAutoNum type="romanLcPeriod" startAt="2"/>
            </a:pPr>
            <a:r>
              <a:rPr lang="pl-PL" altLang="pl-PL" sz="2100" dirty="0" smtClean="0"/>
              <a:t>ujęcie ewolucyjne lub behawioralne</a:t>
            </a:r>
          </a:p>
          <a:p>
            <a:pPr marL="809625" lvl="2" indent="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100" u="sng" dirty="0" smtClean="0"/>
              <a:t>Strategia to samoidentyfikacja i kształtowanie własnego „ja”</a:t>
            </a:r>
            <a:r>
              <a:rPr lang="pl-PL" altLang="pl-PL" sz="2100" dirty="0" smtClean="0"/>
              <a:t>.</a:t>
            </a:r>
          </a:p>
          <a:p>
            <a:pPr marL="809625" lvl="2" indent="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endParaRPr lang="pl-PL" altLang="pl-PL" sz="400" dirty="0" smtClean="0"/>
          </a:p>
          <a:p>
            <a:pPr marL="809625" lvl="2" indent="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100" dirty="0" smtClean="0"/>
              <a:t>Postuluje tworzenie strategii bez formalnych zasad jako efektu pracy skutecznego menedżera, który działając w oparciu o swoją wiedzę, doświadczenie i intuicję wybiera te segmenty otoczenia, produktowe i technologiczne, które organizacja może zdominować (zdobyć  przewagę konkurencyjną). </a:t>
            </a:r>
          </a:p>
          <a:p>
            <a:pPr marL="809625" lvl="2" indent="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100" dirty="0" smtClean="0"/>
              <a:t>Oznacza to jednocześnie większe ryzyko, natomiast organizacje tak działające mają strategię - niezwerbalizowane i podlegające ciągłym zmianom, co utrudnia jej poznanie. </a:t>
            </a:r>
          </a:p>
          <a:p>
            <a:pPr marL="182563" indent="-182563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endParaRPr lang="pl-PL" altLang="pl-PL" sz="2100" dirty="0" smtClean="0"/>
          </a:p>
        </p:txBody>
      </p:sp>
    </p:spTree>
    <p:extLst>
      <p:ext uri="{BB962C8B-B14F-4D97-AF65-F5344CB8AC3E}">
        <p14:creationId xmlns:p14="http://schemas.microsoft.com/office/powerpoint/2010/main" val="1136802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001000" cy="828675"/>
          </a:xfrm>
        </p:spPr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r>
              <a:rPr lang="pl-PL" altLang="pl-PL" b="1" smtClean="0"/>
              <a:t/>
            </a:r>
            <a:br>
              <a:rPr lang="pl-PL" altLang="pl-PL" b="1" smtClean="0"/>
            </a:br>
            <a:r>
              <a:rPr lang="pl-PL" altLang="pl-PL" sz="2500" smtClean="0"/>
              <a:t>Zarządzanie strategiczne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sz="2100" dirty="0" smtClean="0"/>
              <a:t>Proces informacyjno-decyzyjny, którego celem jest rozstrzygnięcie o kluczowych problemach organizacji i o jej rozwoju ze szczególnym uwzględnieniem oddziaływania otoczenia i węzłowych czynników własnego potencjału wytwórczego. </a:t>
            </a:r>
          </a:p>
          <a:p>
            <a:pPr eaLnBrk="1" hangingPunct="1">
              <a:lnSpc>
                <a:spcPct val="90000"/>
              </a:lnSpc>
            </a:pPr>
            <a:endParaRPr lang="pl-PL" altLang="pl-PL" sz="2100" dirty="0" smtClean="0"/>
          </a:p>
          <a:p>
            <a:pPr eaLnBrk="1" hangingPunct="1">
              <a:lnSpc>
                <a:spcPct val="90000"/>
              </a:lnSpc>
            </a:pPr>
            <a:r>
              <a:rPr lang="pl-PL" altLang="pl-PL" sz="2100" dirty="0" smtClean="0"/>
              <a:t>Innymi słowami jest to całościowa koncepcją zarządzania, która w obliczu burzliwości otoczenia zmierza do przeciwdziałania negatywnym trendom zewnętrznym i znalezienia skutecznej przewagi konkurencyjnej zapewniającej przetrwanie i realizację celów organizacji.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 dużo akt — szablon projektu">
  <a:themeElements>
    <a:clrScheme name="Za dużo akt — szablon projekt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 dużo akt — szablon projektu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Tx/>
          <a:buFont typeface="Wingdings" pitchFamily="2" charset="2"/>
          <a:buNone/>
          <a:tabLst/>
          <a:defRPr kumimoji="0" lang="en-US" alt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Tx/>
          <a:buFont typeface="Wingdings" pitchFamily="2" charset="2"/>
          <a:buNone/>
          <a:tabLst/>
          <a:defRPr kumimoji="0" lang="en-US" alt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Za dużo akt — szablon projekt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 dużo akt — szablon projekt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 dużo akt — szablon projekt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 dużo akt — szablon projekt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 dużo akt — szablon projekt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 dużo akt — szablon projekt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 dużo akt — szablon projekt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 dużo akt — szablon projekt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 dużo akt — szablon projekt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 dużo akt — szablon projekt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 dużo akt — szablon projekt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 dużo akt — szablon projekt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Tx/>
          <a:buFont typeface="Wingdings" pitchFamily="2" charset="2"/>
          <a:buNone/>
          <a:tabLst/>
          <a:defRPr kumimoji="0" lang="en-US" alt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Tx/>
          <a:buFont typeface="Wingdings" pitchFamily="2" charset="2"/>
          <a:buNone/>
          <a:tabLst/>
          <a:defRPr kumimoji="0" lang="en-US" alt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 dużo akt — szablon projektu</Template>
  <TotalTime>0</TotalTime>
  <Words>2008</Words>
  <Application>Microsoft Office PowerPoint</Application>
  <PresentationFormat>Pokaz na ekranie (4:3)</PresentationFormat>
  <Paragraphs>463</Paragraphs>
  <Slides>34</Slides>
  <Notes>25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34</vt:i4>
      </vt:variant>
    </vt:vector>
  </HeadingPairs>
  <TitlesOfParts>
    <vt:vector size="42" baseType="lpstr">
      <vt:lpstr>Arial</vt:lpstr>
      <vt:lpstr>Wingdings</vt:lpstr>
      <vt:lpstr>Verdana</vt:lpstr>
      <vt:lpstr>Trebuchet MS</vt:lpstr>
      <vt:lpstr>Za dużo akt — szablon projektu</vt:lpstr>
      <vt:lpstr>Profil</vt:lpstr>
      <vt:lpstr>Dokument</vt:lpstr>
      <vt:lpstr>Document</vt:lpstr>
      <vt:lpstr> </vt:lpstr>
      <vt:lpstr> </vt:lpstr>
      <vt:lpstr>Terminologia i metodologia Strategia</vt:lpstr>
      <vt:lpstr>Terminologia i metodologia Strategia</vt:lpstr>
      <vt:lpstr>Terminologia i metodologia Strategia</vt:lpstr>
      <vt:lpstr>Terminologia i metodologia Strategia</vt:lpstr>
      <vt:lpstr>Terminologia i metodologia Strategia</vt:lpstr>
      <vt:lpstr>Terminologia i metodologia Strategia</vt:lpstr>
      <vt:lpstr>Terminologia i metodologia Zarządzanie strategiczne</vt:lpstr>
      <vt:lpstr>Terminologia i metodologia Zarządzanie strategiczne</vt:lpstr>
      <vt:lpstr>Terminologia i metodologia Zarządzanie strategiczne</vt:lpstr>
      <vt:lpstr>Terminologia i metodologia Zarządzanie strategiczne</vt:lpstr>
      <vt:lpstr>Terminologia i metodologia Zarządzanie strategiczne</vt:lpstr>
      <vt:lpstr>Terminologia i metodologia Zarządzanie strategiczne</vt:lpstr>
      <vt:lpstr>Terminologia i metodologia Zarządzanie strategiczne</vt:lpstr>
      <vt:lpstr>Terminologia i metodologia Strategia i zarządzanie strategiczne</vt:lpstr>
      <vt:lpstr>Terminologia i metodologia Strategia i zarządzanie strategiczne</vt:lpstr>
      <vt:lpstr>Terminologia i metodologia Strategia i zarządzanie strategiczne</vt:lpstr>
      <vt:lpstr>Terminologia i metodologia Strategia i zarządzanie strategiczne</vt:lpstr>
      <vt:lpstr>Metodyka opracowania strategii Analiza SWOT - zasady</vt:lpstr>
      <vt:lpstr>Metodyka opracowania strategii Analiza SWOT - zasady</vt:lpstr>
      <vt:lpstr>Metodyka opracowania strategii Analiza SWOT - zasady</vt:lpstr>
      <vt:lpstr>Metodyka opracowania strategii Analiza SWOT - zasady</vt:lpstr>
      <vt:lpstr>Metodyka opracowania strategii Analiza SWOT - zasady</vt:lpstr>
      <vt:lpstr>Metodyka opracowania strategii Analiza otoczenia - zasady</vt:lpstr>
      <vt:lpstr>Metodyka opracowania strategii Analiza otoczenia - zasady</vt:lpstr>
      <vt:lpstr>Metodyka opracowania strategii Analiza otoczenia - zasady</vt:lpstr>
      <vt:lpstr>Metodyka opracowania strategii Analiza otoczenia - zasady</vt:lpstr>
      <vt:lpstr>Konkluzja   </vt:lpstr>
      <vt:lpstr>Strategia w PTI  Krótka historia na dwa slajdy i dwie grafiki</vt:lpstr>
      <vt:lpstr>Strategia w PTI  Krótka historia na dwa slajdy i dwie grafiki</vt:lpstr>
      <vt:lpstr>Strategia w PTI  Krótka historia na dwa slajdy i dwie grafiki</vt:lpstr>
      <vt:lpstr>Strategia w PTI  Krótka historia na dwa slajdy i dwie grafiki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20</cp:revision>
  <dcterms:created xsi:type="dcterms:W3CDTF">2007-05-08T09:07:47Z</dcterms:created>
  <dcterms:modified xsi:type="dcterms:W3CDTF">2019-09-13T11:59:26Z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TC011594411045</vt:lpwstr>
  </property>
</Properties>
</file>